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5"/>
    <p:sldMasterId id="2147484020" r:id="rId6"/>
    <p:sldMasterId id="2147484022" r:id="rId7"/>
    <p:sldMasterId id="2147484438" r:id="rId8"/>
    <p:sldMasterId id="2147484455" r:id="rId9"/>
    <p:sldMasterId id="2147484468" r:id="rId10"/>
    <p:sldMasterId id="2147484482" r:id="rId11"/>
  </p:sldMasterIdLst>
  <p:notesMasterIdLst>
    <p:notesMasterId r:id="rId71"/>
  </p:notesMasterIdLst>
  <p:sldIdLst>
    <p:sldId id="257" r:id="rId12"/>
    <p:sldId id="340" r:id="rId13"/>
    <p:sldId id="452" r:id="rId14"/>
    <p:sldId id="321" r:id="rId15"/>
    <p:sldId id="453" r:id="rId16"/>
    <p:sldId id="455" r:id="rId17"/>
    <p:sldId id="322" r:id="rId18"/>
    <p:sldId id="323" r:id="rId19"/>
    <p:sldId id="332" r:id="rId20"/>
    <p:sldId id="333" r:id="rId21"/>
    <p:sldId id="349" r:id="rId22"/>
    <p:sldId id="327" r:id="rId23"/>
    <p:sldId id="302" r:id="rId24"/>
    <p:sldId id="303" r:id="rId25"/>
    <p:sldId id="304" r:id="rId26"/>
    <p:sldId id="336" r:id="rId27"/>
    <p:sldId id="351" r:id="rId28"/>
    <p:sldId id="306" r:id="rId29"/>
    <p:sldId id="389" r:id="rId30"/>
    <p:sldId id="440" r:id="rId31"/>
    <p:sldId id="458" r:id="rId32"/>
    <p:sldId id="461" r:id="rId33"/>
    <p:sldId id="463" r:id="rId34"/>
    <p:sldId id="464" r:id="rId35"/>
    <p:sldId id="465" r:id="rId36"/>
    <p:sldId id="466" r:id="rId37"/>
    <p:sldId id="467" r:id="rId38"/>
    <p:sldId id="468" r:id="rId39"/>
    <p:sldId id="473" r:id="rId40"/>
    <p:sldId id="472" r:id="rId41"/>
    <p:sldId id="469" r:id="rId42"/>
    <p:sldId id="404" r:id="rId43"/>
    <p:sldId id="446" r:id="rId44"/>
    <p:sldId id="456" r:id="rId45"/>
    <p:sldId id="407" r:id="rId46"/>
    <p:sldId id="409" r:id="rId47"/>
    <p:sldId id="411" r:id="rId48"/>
    <p:sldId id="412" r:id="rId49"/>
    <p:sldId id="413" r:id="rId50"/>
    <p:sldId id="414" r:id="rId51"/>
    <p:sldId id="415" r:id="rId52"/>
    <p:sldId id="416" r:id="rId53"/>
    <p:sldId id="417" r:id="rId54"/>
    <p:sldId id="418" r:id="rId55"/>
    <p:sldId id="419" r:id="rId56"/>
    <p:sldId id="420" r:id="rId57"/>
    <p:sldId id="421" r:id="rId58"/>
    <p:sldId id="425" r:id="rId59"/>
    <p:sldId id="451" r:id="rId60"/>
    <p:sldId id="422" r:id="rId61"/>
    <p:sldId id="427" r:id="rId62"/>
    <p:sldId id="428" r:id="rId63"/>
    <p:sldId id="434" r:id="rId64"/>
    <p:sldId id="435" r:id="rId65"/>
    <p:sldId id="433" r:id="rId66"/>
    <p:sldId id="437" r:id="rId67"/>
    <p:sldId id="470" r:id="rId68"/>
    <p:sldId id="471" r:id="rId69"/>
    <p:sldId id="438" r:id="rId70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1AB"/>
    <a:srgbClr val="0082CA"/>
    <a:srgbClr val="DD0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125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" Type="http://schemas.openxmlformats.org/officeDocument/2006/relationships/slideMaster" Target="slideMasters/slideMaster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0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450BB-4032-469A-9A91-95D845D49BDF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D300A-724F-4B4E-9F8A-1597EE502D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36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nl-NL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40" name="Espace réservé du numéro de diapositive 3"/>
          <p:cNvSpPr txBox="1">
            <a:spLocks noGrp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089AE-586D-43E2-825B-B8359B963DB0}" type="slidenum">
              <a:rPr lang="es-ES" altLang="nl-NL">
                <a:latin typeface="Arial Narrow" panose="020B060602020203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s-ES" altLang="nl-NL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8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09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09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09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09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567146-CF9F-45C9-9A13-F2CBC404F4AC}" type="slidenum">
              <a:rPr lang="en-US" altLang="nl-NL" sz="1200"/>
              <a:pPr/>
              <a:t>29</a:t>
            </a:fld>
            <a:endParaRPr lang="en-US" altLang="nl-NL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41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0913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0913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0913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0913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09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33FDC-6745-4590-A719-3919D22AC6B0}" type="slidenum">
              <a:rPr kumimoji="0" lang="en-US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09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nl-NL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5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914400" y="2451217"/>
            <a:ext cx="7402748" cy="782344"/>
          </a:xfrm>
          <a:prstGeom prst="rect">
            <a:avLst/>
          </a:prstGeom>
        </p:spPr>
        <p:txBody>
          <a:bodyPr/>
          <a:lstStyle>
            <a:lvl1pPr>
              <a:defRPr sz="3500" b="1" i="0" cap="none">
                <a:solidFill>
                  <a:schemeClr val="bg1"/>
                </a:solidFill>
                <a:latin typeface="Segoe UI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914399" y="3233561"/>
            <a:ext cx="740274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992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7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649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86E3E79-08FE-4CD7-BF12-0D66EC875CA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02892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243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068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55807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3238" y="1619250"/>
            <a:ext cx="4010025" cy="4833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65663" y="1619250"/>
            <a:ext cx="4010025" cy="4833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034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841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366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01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807970"/>
            <a:ext cx="7402748" cy="667890"/>
          </a:xfrm>
          <a:prstGeom prst="rect">
            <a:avLst/>
          </a:prstGeom>
        </p:spPr>
        <p:txBody>
          <a:bodyPr/>
          <a:lstStyle>
            <a:lvl1pPr>
              <a:defRPr sz="3000" b="1" i="0" cap="none">
                <a:solidFill>
                  <a:schemeClr val="tx2"/>
                </a:solidFill>
                <a:latin typeface="Segoe UI"/>
              </a:defRPr>
            </a:lvl1pPr>
          </a:lstStyle>
          <a:p>
            <a:r>
              <a:rPr lang="nl-BE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399" y="2673769"/>
            <a:ext cx="7402749" cy="27555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6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914400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092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67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09949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44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2575" y="0"/>
            <a:ext cx="2043113" cy="64531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3238" y="0"/>
            <a:ext cx="5976937" cy="64531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134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03238" y="1619250"/>
            <a:ext cx="4010025" cy="4833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65663" y="1619250"/>
            <a:ext cx="4010025" cy="23399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65663" y="4111625"/>
            <a:ext cx="4010025" cy="23415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970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03238" y="1619250"/>
            <a:ext cx="4010025" cy="4833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65663" y="1619250"/>
            <a:ext cx="4010025" cy="4833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818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503238" y="0"/>
            <a:ext cx="8172450" cy="64531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857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03238" y="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03238" y="1619250"/>
            <a:ext cx="4010025" cy="23399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65663" y="1619250"/>
            <a:ext cx="4010025" cy="23399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503238" y="4111625"/>
            <a:ext cx="4010025" cy="23415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65663" y="4111625"/>
            <a:ext cx="4010025" cy="23415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851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86E3E79-08FE-4CD7-BF12-0D66EC875CA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08433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FFB74-9885-4DBD-ADD1-23DBABA7A985}" type="datetimeFigureOut">
              <a:rPr lang="nl-NL"/>
              <a:pPr>
                <a:defRPr/>
              </a:pPr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938F-DBD8-4ADD-A577-554CC9C48C5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09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0" y="1291082"/>
            <a:ext cx="7543260" cy="423639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469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044-3C42-472E-BEB4-A436F92E962F}" type="datetimeFigureOut">
              <a:rPr lang="nl-NL"/>
              <a:pPr>
                <a:defRPr/>
              </a:pPr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B5AE-7B5F-45B7-9C6E-9F1FD211AE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026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FF8F-7226-48AD-A3E4-C7FE5313A83F}" type="datetimeFigureOut">
              <a:rPr lang="nl-NL"/>
              <a:pPr>
                <a:defRPr/>
              </a:pPr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1692-BF66-4FF5-999E-68156710C1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943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2CC4E-2A94-4591-AB81-7B1D02916A1D}" type="datetimeFigureOut">
              <a:rPr lang="nl-NL"/>
              <a:pPr>
                <a:defRPr/>
              </a:pPr>
              <a:t>10-10-2022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965FE-2158-4319-A05F-FB38FD9A10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743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BB5BC-A147-48F4-BBA2-45AD9F49C5CE}" type="datetimeFigureOut">
              <a:rPr lang="nl-NL"/>
              <a:pPr>
                <a:defRPr/>
              </a:pPr>
              <a:t>10-10-2022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77A80-A322-4758-AA85-B45CA06BD2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444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1825-F85D-4384-9BC8-C486046020B7}" type="datetimeFigureOut">
              <a:rPr lang="nl-NL"/>
              <a:pPr>
                <a:defRPr/>
              </a:pPr>
              <a:t>10-10-2022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DB32-8919-41D7-9707-9547316EC0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368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0ACF-90C1-426A-A691-15F204C90685}" type="datetimeFigureOut">
              <a:rPr lang="nl-NL"/>
              <a:pPr>
                <a:defRPr/>
              </a:pPr>
              <a:t>10-10-2022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183B-539C-4D10-8C97-A06682C0CF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696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91001-DCBD-46F9-BBCE-284E037873FA}" type="datetimeFigureOut">
              <a:rPr lang="nl-NL"/>
              <a:pPr>
                <a:defRPr/>
              </a:pPr>
              <a:t>10-10-2022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23EC-E787-4D4F-BCE9-2A10B5D134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4245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FAE3E-EA3A-47FB-9873-9B61A6126203}" type="datetimeFigureOut">
              <a:rPr lang="nl-NL"/>
              <a:pPr>
                <a:defRPr/>
              </a:pPr>
              <a:t>10-10-2022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4BB89-8F0A-482A-8A25-18FA5104E3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063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5289-2E36-46C7-9367-DCE437FFDC04}" type="datetimeFigureOut">
              <a:rPr lang="nl-NL"/>
              <a:pPr>
                <a:defRPr/>
              </a:pPr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4D04D-BDE1-48CB-8082-E0AF9F4469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603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1E63F-1BD9-4A0B-B237-6D5EEEB412F2}" type="datetimeFigureOut">
              <a:rPr lang="nl-NL"/>
              <a:pPr>
                <a:defRPr/>
              </a:pPr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EE95-560B-4B71-8C3B-FAE3E5CDA2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07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5"/>
            <a:ext cx="3665166" cy="5247467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7254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679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03240" y="1619250"/>
            <a:ext cx="4010025" cy="483393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65665" y="1619250"/>
            <a:ext cx="4010025" cy="483393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385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A678-E5A9-4A43-BE85-28A02482600D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9211-617F-4D79-B69B-CEBEF5E2D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596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A678-E5A9-4A43-BE85-28A02482600D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9211-617F-4D79-B69B-CEBEF5E2D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782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A678-E5A9-4A43-BE85-28A02482600D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9211-617F-4D79-B69B-CEBEF5E2D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308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A678-E5A9-4A43-BE85-28A02482600D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9211-617F-4D79-B69B-CEBEF5E2D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531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A678-E5A9-4A43-BE85-28A02482600D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9211-617F-4D79-B69B-CEBEF5E2D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580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A678-E5A9-4A43-BE85-28A02482600D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9211-617F-4D79-B69B-CEBEF5E2D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161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A678-E5A9-4A43-BE85-28A02482600D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9211-617F-4D79-B69B-CEBEF5E2D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6629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A678-E5A9-4A43-BE85-28A02482600D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9211-617F-4D79-B69B-CEBEF5E2D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926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A678-E5A9-4A43-BE85-28A02482600D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9211-617F-4D79-B69B-CEBEF5E2D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87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2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39620" y="2028320"/>
            <a:ext cx="3668409" cy="451059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61987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87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5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0056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A678-E5A9-4A43-BE85-28A02482600D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9211-617F-4D79-B69B-CEBEF5E2D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854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A678-E5A9-4A43-BE85-28A02482600D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9211-617F-4D79-B69B-CEBEF5E2D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9645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03240" y="1619250"/>
            <a:ext cx="4010025" cy="483393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65665" y="1619250"/>
            <a:ext cx="4010025" cy="483393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601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7281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01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628376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3238" y="16192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65638" y="16192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500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4950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563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96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45864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739620" y="3546809"/>
            <a:ext cx="3663950" cy="29921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2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314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690521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004475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0787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332538" y="0"/>
            <a:ext cx="1943100" cy="57340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3238" y="0"/>
            <a:ext cx="5676900" cy="57340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1561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03238" y="1619250"/>
            <a:ext cx="4010025" cy="4833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65663" y="1619250"/>
            <a:ext cx="4010025" cy="4833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25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32846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39620" y="3534213"/>
            <a:ext cx="3665166" cy="30047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22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76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308008"/>
            <a:ext cx="9144000" cy="6549992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1165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319086"/>
            <a:ext cx="9144000" cy="39502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39632" y="4457532"/>
            <a:ext cx="5765260" cy="6062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32" y="5063787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Klik om de tekststijl van het model te bewerken</a:t>
            </a:r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54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96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4D81C93-EDBA-E44A-9F68-668A49F41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" y="591536"/>
            <a:ext cx="2270760" cy="66548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4B3FE05-DB60-C34F-938F-ED26535490E3}"/>
              </a:ext>
            </a:extLst>
          </p:cNvPr>
          <p:cNvSpPr/>
          <p:nvPr userDrawn="1"/>
        </p:nvSpPr>
        <p:spPr>
          <a:xfrm>
            <a:off x="0" y="6192307"/>
            <a:ext cx="9144000" cy="668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 descr="patroon_zorg_CMYK 150 dpi-01.png">
            <a:extLst>
              <a:ext uri="{FF2B5EF4-FFF2-40B4-BE49-F238E27FC236}">
                <a16:creationId xmlns:a16="http://schemas.microsoft.com/office/drawing/2014/main" id="{42229166-E719-1543-A746-036E49351D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80445" b="9270"/>
          <a:stretch>
            <a:fillRect/>
          </a:stretch>
        </p:blipFill>
        <p:spPr>
          <a:xfrm>
            <a:off x="-1" y="6192308"/>
            <a:ext cx="9152143" cy="6656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44DE270-5AEA-D44A-BDE1-4D15F8E8CA47}"/>
              </a:ext>
            </a:extLst>
          </p:cNvPr>
          <p:cNvSpPr/>
          <p:nvPr userDrawn="1"/>
        </p:nvSpPr>
        <p:spPr>
          <a:xfrm>
            <a:off x="0" y="-435"/>
            <a:ext cx="9144000" cy="301658"/>
          </a:xfrm>
          <a:prstGeom prst="rect">
            <a:avLst/>
          </a:prstGeom>
          <a:solidFill>
            <a:srgbClr val="1961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2" descr="41556_UMCU_PPT_subtro-40.png">
            <a:extLst>
              <a:ext uri="{FF2B5EF4-FFF2-40B4-BE49-F238E27FC236}">
                <a16:creationId xmlns:a16="http://schemas.microsoft.com/office/drawing/2014/main" id="{9EF96229-2910-A54A-8AF5-3CAC45317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" b="84482"/>
          <a:stretch/>
        </p:blipFill>
        <p:spPr bwMode="auto">
          <a:xfrm>
            <a:off x="0" y="301223"/>
            <a:ext cx="9144000" cy="7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20A05B2-04D6-1C43-B5CA-DB1D3C12E5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63565" y="6060440"/>
            <a:ext cx="1767840" cy="518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262FA71-FB45-4A4B-A0DC-9A5ED5B27B59}"/>
              </a:ext>
            </a:extLst>
          </p:cNvPr>
          <p:cNvSpPr/>
          <p:nvPr userDrawn="1"/>
        </p:nvSpPr>
        <p:spPr>
          <a:xfrm>
            <a:off x="0" y="147234"/>
            <a:ext cx="9144000" cy="147234"/>
          </a:xfrm>
          <a:prstGeom prst="rect">
            <a:avLst/>
          </a:prstGeom>
          <a:solidFill>
            <a:srgbClr val="DD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ADA3A9A-54E5-D344-9D63-2A6253394641}"/>
              </a:ext>
            </a:extLst>
          </p:cNvPr>
          <p:cNvSpPr/>
          <p:nvPr userDrawn="1"/>
        </p:nvSpPr>
        <p:spPr>
          <a:xfrm>
            <a:off x="0" y="-435"/>
            <a:ext cx="9144000" cy="147669"/>
          </a:xfrm>
          <a:prstGeom prst="rect">
            <a:avLst/>
          </a:prstGeom>
          <a:solidFill>
            <a:srgbClr val="1961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D1F34F-2585-A04A-8047-5A617A53EEB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63565" y="6060440"/>
            <a:ext cx="1767840" cy="518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22" r:id="rId6"/>
    <p:sldLayoutId id="2147484430" r:id="rId7"/>
    <p:sldLayoutId id="2147484431" r:id="rId8"/>
    <p:sldLayoutId id="2147484434" r:id="rId9"/>
    <p:sldLayoutId id="2147484481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luebartitl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619250"/>
            <a:ext cx="817245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7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  <p:sldLayoutId id="2147484453" r:id="rId15"/>
    <p:sldLayoutId id="2147484454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00539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539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539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539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539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39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39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39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539F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3951C4-D4D0-4ACE-83B4-7E35A6484164}" type="datetimeFigureOut">
              <a:rPr lang="nl-NL"/>
              <a:pPr>
                <a:defRPr/>
              </a:pPr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204B02-A9B8-4E72-9A8D-754F4C205C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7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  <p:sldLayoutId id="2147484467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" panose="020B05020402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" panose="020B05020402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" panose="020B05020402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" panose="020B05020402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" panose="020B05020402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" panose="020B05020402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" panose="020B05020402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egoe UI" panose="020B0502040204020203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4A678-E5A9-4A43-BE85-28A02482600D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19211-617F-4D79-B69B-CEBEF5E2DA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45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39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nl-NL" altLang="nl-NL" smtClean="0"/>
          </a:p>
        </p:txBody>
      </p:sp>
      <p:pic>
        <p:nvPicPr>
          <p:cNvPr id="1027" name="Picture 13" descr="bluebartitl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6192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26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  <p:sldLayoutId id="214748449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hyperlink" Target="http://www.google.nl/url?sa=i&amp;rct=j&amp;q=&amp;esrc=s&amp;source=images&amp;cd=&amp;cad=rja&amp;uact=8&amp;ved=0CAcQjRw&amp;url=http%3A%2F%2Fwww.kettaneh.com%2Fbusinessunits%2Fproducts%2FMedical%2FLebanon%2FMEDICAL%2520EQUIPMENT%2F40%2FBLOOD%2520GAS%2520ANALYSIS%2F36%2FTRANSCUTANEOUS%2520MONITORING%2F68%2F10&amp;ei=rHzSVJaiBdHVavCFgbAF&amp;bvm=bv.85076809,d.d24&amp;psig=AFQjCNGIxw1ac0IYdDn6Oi3zIDAoXsHdyw&amp;ust=142316700819741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w&amp;url=http%3A%2F%2Fwww.kettaneh.com%2Fbusinessunits%2Fproducts%2FMedical%2FLebanon%2FMEDICAL%2520EQUIPMENT%2F40%2FBLOOD%2520GAS%2520ANALYSIS%2F36%2FTRANSCUTANEOUS%2520MONITORING%2F68%2F10&amp;ei=rHzSVJaiBdHVavCFgbAF&amp;bvm=bv.85076809,d.d24&amp;psig=AFQjCNGIxw1ac0IYdDn6Oi3zIDAoXsHdyw&amp;ust=142316700819741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l/url?sa=i&amp;rct=j&amp;q=&amp;esrc=s&amp;source=images&amp;cd=&amp;cad=rja&amp;uact=8&amp;ved=2ahUKEwi8xMjW9JjaAhXJZlAKHZryBzQQjRx6BAgAEAU&amp;url=https%3A%2F%2Fwww.usa.philips.com%2Fhealthcare%2Fproduct%2FHC1054260%2Ftrilogy100ventilator&amp;psig=AOvVaw0JEBldSdQYZ5AcAdwhaqjD&amp;ust=1522666331430211" TargetMode="External"/><Relationship Id="rId3" Type="http://schemas.openxmlformats.org/officeDocument/2006/relationships/hyperlink" Target="https://www.google.nl/imgres?imgurl=http%3A%2F%2Fwww.diet-nutritional-advice.com%2Fwp-content%2Fuploads%2F2012%2F08%2Fcpap-mask-nasal-pillows.jpg&amp;imgrefurl=http%3A%2F%2Fwww.diet-nutritional-advice.com%2Fcpap-mask-nasal-pillows%2F&amp;docid=zImZxgUpW4EK5M&amp;tbnid=YLtyzXk70FS6GM%3A&amp;w=550&amp;h=550&amp;ei=dMcSVPX6GYbuObSLgdgP&amp;ved=0CAIQxiAwAA&amp;iact=c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eg"/><Relationship Id="rId5" Type="http://schemas.openxmlformats.org/officeDocument/2006/relationships/hyperlink" Target="https://www.google.nl/imgres?imgurl=http%3A%2F%2Fcanadacpapsupply.com%2Fmedia%2Fcatalog%2Fproduct%2Fcache%2F1%2Fimage%2F650x650%2F9df78eab33525d08d6e5fb8d27136e95%2Fs%2Fi%2Fsimplus-man-in-use_2.jpg&amp;imgrefurl=http%3A%2F%2Fcanadacpapsupply.com%2Ffisher-paykel-simplus-mask.html&amp;docid=f3oXMhlnCLN4nM&amp;tbnid=g_jF6EKo6W_s1M%3A&amp;w=650&amp;h=650&amp;ei=JsDXVOuYIuyP7AbOm4GADQ&amp;ved=0CAIQxiAwAA&amp;iact=c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nl/url?sa=i&amp;rct=j&amp;q=&amp;esrc=s&amp;source=images&amp;cd=&amp;cad=rja&amp;uact=8&amp;ved=2ahUKEwiEqvDgsILaAhWGKFAKHVCaA_gQjRx6BAgAEAU&amp;url=http%3A%2F%2Frc.rcjournal.com%2Fuser%2Flogout%3Fcurrent%3Dnode%2F1759&amp;psig=AOvVaw29iTexSsLilujpqMP28-mb&amp;ust=1521892200016898" TargetMode="External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rc.rcjournal.com/content/56/8/1170" TargetMode="Externa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www.google.nl/url?sa=i&amp;rct=j&amp;q=&amp;esrc=s&amp;source=images&amp;cd=&amp;cad=rja&amp;uact=8&amp;ved=2ahUKEwignMSoroLaAhUIalAKHd9PAj8QjRx6BAgAEAU&amp;url=http%3A%2F%2Fwww.alamy.com%2Fstock-photo-nurse-attend-to-a-room-full-of-polio-patients-in-iron-lung-respirators-52435587.html&amp;psig=AOvVaw39ICYHkBfQozY4MmUv9O2K&amp;ust=152189162692200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nl/url?sa=i&amp;rct=j&amp;q=&amp;esrc=s&amp;source=images&amp;cd=&amp;cad=rja&amp;uact=8&amp;ved=2ahUKEwjr4_mwhYLaAhUJmbQKHfJzCOUQjRx6BAgAEAU&amp;url=http%3A%2F%2Fwww.citroenet.org.uk%2Fpassenger-cars%2Fmichelin%2F2cv%2Fhistory%2F1960.html&amp;psig=AOvVaw3Jwi8W5XwXY-_E1H_stZs6&amp;ust=1521880645187709" TargetMode="External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nl/url?sa=i&amp;rct=j&amp;q=&amp;esrc=s&amp;source=images&amp;cd=&amp;cad=rja&amp;uact=8&amp;ved=2ahUKEwjr4_mwhYLaAhUJmbQKHfJzCOUQjRx6BAgAEAU&amp;url=http%3A%2F%2Fwww.citroenet.org.uk%2Fpassenger-cars%2Fmichelin%2F2cv%2Fhistory%2F1960.html&amp;psig=AOvVaw3Jwi8W5XwXY-_E1H_stZs6&amp;ust=1521880645187709" TargetMode="External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l/url?sa=i&amp;rct=j&amp;q=&amp;esrc=s&amp;source=images&amp;cd=&amp;cad=rja&amp;uact=8&amp;ved=2ahUKEwiP9dWa3tfZAhVQyaQKHc18AkwQjRx6BAgAEAY&amp;url=https%3A%2F%2Fwww.ventnews.org%2Fm-ventilator-assisted-living-31-4%3Flightbox%3DdataItem-j6p5rlqz&amp;psig=AOvVaw0LqEIMWD8I1aaSK9chu0v4&amp;ust=1520426716231728" TargetMode="External"/><Relationship Id="rId3" Type="http://schemas.openxmlformats.org/officeDocument/2006/relationships/hyperlink" Target="http://www.google.nl/url?sa=i&amp;rct=j&amp;q=&amp;esrc=s&amp;source=images&amp;cd=&amp;cad=rja&amp;uact=8&amp;ved=2ahUKEwj5rqzA7ZjaAhVEU1AKHXRtDy0QjRx6BAgAEAU&amp;url=http%3A%2F%2Fwww.clinique-veterinaire-noumea.nc%2Fnouvelle-caledonie-equipements-chirurgie_1161.aspx%3Fme%3D255&amp;psig=AOvVaw1mvhavimiBGT--2_JpameQ&amp;ust=1522664513952168" TargetMode="External"/><Relationship Id="rId7" Type="http://schemas.openxmlformats.org/officeDocument/2006/relationships/image" Target="../media/image41.jpeg"/><Relationship Id="rId2" Type="http://schemas.openxmlformats.org/officeDocument/2006/relationships/hyperlink" Target="http://www.google.nl/url?sa=i&amp;rct=j&amp;q=&amp;esrc=s&amp;source=images&amp;cd=&amp;cad=rja&amp;uact=8&amp;ved=2ahUKEwjr4_mwhYLaAhUJmbQKHfJzCOUQjRx6BAgAEAU&amp;url=http%3A%2F%2Fwww.citroenet.org.uk%2Fpassenger-cars%2Fmichelin%2F2cv%2Fhistory%2F1960.html&amp;psig=AOvVaw3Jwi8W5XwXY-_E1H_stZs6&amp;ust=1521880645187709" TargetMode="Externa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www.google.nl/url?sa=i&amp;rct=j&amp;q=&amp;esrc=s&amp;source=images&amp;cd=&amp;cad=rja&amp;uact=8&amp;ved=2ahUKEwjIouGg7pjaAhVMEVAKHYHoAz0QjRx6BAgAEAU&amp;url=https%3A%2F%2Fwww.researchgate.net%2Fprofile%2FMiguel_Goncalves3&amp;psig=AOvVaw3xFAPbIIMwNJ83WtCfUk5k&amp;ust=1522664612672598" TargetMode="External"/><Relationship Id="rId11" Type="http://schemas.openxmlformats.org/officeDocument/2006/relationships/image" Target="../media/image43.jpeg"/><Relationship Id="rId5" Type="http://schemas.openxmlformats.org/officeDocument/2006/relationships/image" Target="../media/image39.jpeg"/><Relationship Id="rId10" Type="http://schemas.openxmlformats.org/officeDocument/2006/relationships/hyperlink" Target="http://rc.rcjournal.com/content/56/8/1170" TargetMode="External"/><Relationship Id="rId4" Type="http://schemas.openxmlformats.org/officeDocument/2006/relationships/image" Target="../media/image40.jpeg"/><Relationship Id="rId9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google.com/url?sa=i&amp;rct=j&amp;q=&amp;esrc=s&amp;source=images&amp;cd=&amp;cad=rja&amp;uact=8&amp;ved=2ahUKEwirkNvqiYzaAhUMjqQKHekJDf8QjRx6BAgAEAU&amp;url=https%3A%2F%2Fwww.spierziekten.nl%2Fnieuws%2Fartikel%2Fbestuur-spierziekten-nederland-zoekt-nieuw-bestuurslid%2F&amp;psig=AOvVaw1EHFwJ-OwN5ECd6Tjw7V3w&amp;ust=1522225438897122" TargetMode="External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51.jpeg"/><Relationship Id="rId4" Type="http://schemas.openxmlformats.org/officeDocument/2006/relationships/oleObject" Target="../embeddings/oleObject2.bin"/><Relationship Id="rId9" Type="http://schemas.openxmlformats.org/officeDocument/2006/relationships/hyperlink" Target="https://www.google.com/url?sa=i&amp;rct=j&amp;q=&amp;esrc=s&amp;source=images&amp;cd=&amp;cad=rja&amp;uact=8&amp;ved=2ahUKEwi5zIjjq43aAhWmsaQKHckoCWIQjRx6BAgAEAU&amp;url=https%3A%2F%2Fwww.als-centrum.nl%2Fagenda%2Fspierziektencongres%2F&amp;psig=AOvVaw1tXT_YmuCFqCoMMULKbTc3&amp;ust=1522268917955858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6.jpeg"/><Relationship Id="rId7" Type="http://schemas.openxmlformats.org/officeDocument/2006/relationships/image" Target="../media/image69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8.jpeg"/><Relationship Id="rId5" Type="http://schemas.openxmlformats.org/officeDocument/2006/relationships/hyperlink" Target="https://www.google.nl/url?sa=i&amp;rct=j&amp;q=&amp;esrc=s&amp;source=images&amp;cd=&amp;cad=rja&amp;uact=8&amp;ved=0ahUKEwjC9Pi-_d7ZAhWIthQKHWaJC-MQjRwIBg&amp;url=https%3A%2F%2Fwww.knmt.nl%2Fnieuws%2Figz-fuseert-met-inspectie-jeugdzorg-tot-igj&amp;psig=AOvVaw11QGDeQZ3prMQmp3YdDxno&amp;ust=1520675930481216" TargetMode="External"/><Relationship Id="rId4" Type="http://schemas.openxmlformats.org/officeDocument/2006/relationships/image" Target="../media/image6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s://www.google.nl/url?sa=i&amp;rct=j&amp;q=&amp;esrc=s&amp;source=images&amp;cd=&amp;cad=rja&amp;uact=8&amp;ved=0ahUKEwiluPr3_d7ZAhWBbhQKHfAbAoIQjRwIBg&amp;url=https%3A%2F%2Fissuu.com%2Fvsca%2Fdocs%2Fveldnorm_webversie&amp;psig=AOvVaw2V87nqWXFzUEY2MucQanby&amp;ust=1520676060412198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google.nl/url?sa=i&amp;rct=j&amp;q=&amp;esrc=s&amp;source=images&amp;cd=&amp;cad=rja&amp;uact=8&amp;ved=2ahUKEwj0zeWkvtjZAhVOqaQKHbctCsgQjRx6BAgAEAY&amp;url=http%3A%2F%2Fwww.deaanpak.nu%2Fbedrijfsmassage%2F&amp;psig=AOvVaw1WWUjwNOYhvXZk_R_p5PU5&amp;ust=1520452459257819" TargetMode="Externa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3"/>
          <p:cNvSpPr>
            <a:spLocks noGrp="1"/>
          </p:cNvSpPr>
          <p:nvPr>
            <p:ph type="ctrTitle"/>
          </p:nvPr>
        </p:nvSpPr>
        <p:spPr bwMode="auto">
          <a:xfrm>
            <a:off x="0" y="2059781"/>
            <a:ext cx="9143999" cy="21888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dirty="0" smtClean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  <a:t>            </a:t>
            </a:r>
            <a:r>
              <a:rPr lang="en-GB" sz="3600" dirty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  <a:t/>
            </a:r>
            <a:br>
              <a:rPr lang="en-GB" sz="3600" dirty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</a:br>
            <a:r>
              <a:rPr lang="en-GB" sz="2800" dirty="0" smtClean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  <a:t>Workshop </a:t>
            </a:r>
            <a:r>
              <a:rPr lang="en-GB" sz="2800" dirty="0" err="1" smtClean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  <a:t>chronische</a:t>
            </a:r>
            <a:r>
              <a:rPr lang="en-GB" sz="2800" dirty="0" smtClean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  <a:t>beademing</a:t>
            </a:r>
            <a:r>
              <a:rPr lang="en-GB" sz="2800" dirty="0" smtClean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  <a:t>en</a:t>
            </a:r>
            <a:r>
              <a:rPr lang="en-GB" sz="2800" dirty="0" smtClean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  <a:t>organisatie</a:t>
            </a:r>
            <a:r>
              <a:rPr lang="en-GB" sz="2800" dirty="0" smtClean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  <a:t>zorg</a:t>
            </a:r>
            <a:r>
              <a:rPr lang="en-GB" sz="3600" dirty="0" smtClean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  <a:t/>
            </a:r>
            <a:br>
              <a:rPr lang="en-GB" sz="3600" dirty="0" smtClean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</a:br>
            <a:r>
              <a:rPr lang="en-GB" sz="3600" dirty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  <a:t/>
            </a:r>
            <a:br>
              <a:rPr lang="en-GB" sz="3600" dirty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</a:br>
            <a:r>
              <a:rPr lang="en-GB" sz="3600" dirty="0" smtClean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  <a:t/>
            </a:r>
            <a:br>
              <a:rPr lang="en-GB" sz="3600" dirty="0" smtClean="0">
                <a:solidFill>
                  <a:srgbClr val="FFC000"/>
                </a:solidFill>
                <a:latin typeface="Segoe UI" pitchFamily="34" charset="0"/>
                <a:ea typeface="ＭＳ Ｐゴシック" charset="-128"/>
              </a:rPr>
            </a:br>
            <a:endParaRPr lang="en-GB" sz="3600" dirty="0">
              <a:solidFill>
                <a:srgbClr val="FFC000"/>
              </a:solidFill>
              <a:latin typeface="Segoe UI" pitchFamily="34" charset="0"/>
              <a:ea typeface="ＭＳ Ｐゴシック" charset="-128"/>
            </a:endParaRPr>
          </a:p>
        </p:txBody>
      </p:sp>
      <p:sp>
        <p:nvSpPr>
          <p:cNvPr id="13315" name="Subtitel 4"/>
          <p:cNvSpPr>
            <a:spLocks noGrp="1"/>
          </p:cNvSpPr>
          <p:nvPr>
            <p:ph type="subTitle" idx="1"/>
          </p:nvPr>
        </p:nvSpPr>
        <p:spPr bwMode="auto">
          <a:xfrm>
            <a:off x="4973264" y="4828031"/>
            <a:ext cx="5018228" cy="1345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600" b="1" dirty="0" smtClean="0">
                <a:latin typeface="Segoe UI" pitchFamily="34" charset="0"/>
                <a:ea typeface="ＭＳ Ｐゴシック" charset="-128"/>
                <a:cs typeface="Segoe UI" pitchFamily="34" charset="0"/>
              </a:rPr>
              <a:t>UMC Utrecht</a:t>
            </a:r>
          </a:p>
          <a:p>
            <a:r>
              <a:rPr lang="en-GB" sz="1600" b="1" dirty="0" smtClean="0">
                <a:latin typeface="Segoe UI" pitchFamily="34" charset="0"/>
                <a:ea typeface="ＭＳ Ｐゴシック" charset="-128"/>
                <a:cs typeface="Segoe UI" pitchFamily="34" charset="0"/>
              </a:rPr>
              <a:t>Centrum </a:t>
            </a:r>
            <a:r>
              <a:rPr lang="en-GB" sz="1600" b="1" dirty="0" err="1" smtClean="0">
                <a:latin typeface="Segoe UI" pitchFamily="34" charset="0"/>
                <a:ea typeface="ＭＳ Ｐゴシック" charset="-128"/>
                <a:cs typeface="Segoe UI" pitchFamily="34" charset="0"/>
              </a:rPr>
              <a:t>voor</a:t>
            </a:r>
            <a:r>
              <a:rPr lang="en-GB" sz="1600" b="1" dirty="0" smtClean="0">
                <a:latin typeface="Segoe UI" pitchFamily="34" charset="0"/>
                <a:ea typeface="ＭＳ Ｐゴシック" charset="-128"/>
                <a:cs typeface="Segoe UI" pitchFamily="34" charset="0"/>
              </a:rPr>
              <a:t> </a:t>
            </a:r>
            <a:r>
              <a:rPr lang="en-GB" sz="1600" b="1" dirty="0" err="1" smtClean="0">
                <a:latin typeface="Segoe UI" pitchFamily="34" charset="0"/>
                <a:ea typeface="ＭＳ Ｐゴシック" charset="-128"/>
                <a:cs typeface="Segoe UI" pitchFamily="34" charset="0"/>
              </a:rPr>
              <a:t>Thuisbeademing</a:t>
            </a:r>
            <a:endParaRPr lang="en-GB" sz="1600" b="1" dirty="0" smtClean="0"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r>
              <a:rPr lang="en-GB" sz="1200" b="1" dirty="0" err="1" smtClean="0">
                <a:latin typeface="Segoe UI" pitchFamily="34" charset="0"/>
                <a:ea typeface="ＭＳ Ｐゴシック" charset="-128"/>
                <a:cs typeface="Segoe UI" pitchFamily="34" charset="0"/>
              </a:rPr>
              <a:t>Dr.</a:t>
            </a:r>
            <a:r>
              <a:rPr lang="en-GB" sz="1200" b="1" dirty="0" smtClean="0">
                <a:latin typeface="Segoe UI" pitchFamily="34" charset="0"/>
                <a:ea typeface="ＭＳ Ｐゴシック" charset="-128"/>
                <a:cs typeface="Segoe UI" pitchFamily="34" charset="0"/>
              </a:rPr>
              <a:t> Michael Gaytant, internist, </a:t>
            </a:r>
            <a:r>
              <a:rPr lang="en-GB" sz="1200" b="1" dirty="0" err="1" smtClean="0">
                <a:latin typeface="Segoe UI" pitchFamily="34" charset="0"/>
                <a:ea typeface="ＭＳ Ｐゴシック" charset="-128"/>
                <a:cs typeface="Segoe UI" pitchFamily="34" charset="0"/>
              </a:rPr>
              <a:t>medisch</a:t>
            </a:r>
            <a:r>
              <a:rPr lang="en-GB" sz="1200" b="1" dirty="0" smtClean="0">
                <a:latin typeface="Segoe UI" pitchFamily="34" charset="0"/>
                <a:ea typeface="ＭＳ Ｐゴシック" charset="-128"/>
                <a:cs typeface="Segoe UI" pitchFamily="34" charset="0"/>
              </a:rPr>
              <a:t> coordinator CTB</a:t>
            </a:r>
          </a:p>
          <a:p>
            <a:endParaRPr lang="en-GB" dirty="0">
              <a:latin typeface="Segoe UI" pitchFamily="34" charset="0"/>
              <a:ea typeface="ＭＳ Ｐゴシック" charset="-128"/>
              <a:cs typeface="Segoe UI" pitchFamily="34" charset="0"/>
            </a:endParaRPr>
          </a:p>
          <a:p>
            <a:pPr eaLnBrk="1" hangingPunct="1"/>
            <a:endParaRPr lang="en-GB" dirty="0">
              <a:latin typeface="Segoe UI" pitchFamily="34" charset="0"/>
              <a:ea typeface="ＭＳ Ｐゴシック" charset="-128"/>
              <a:cs typeface="Segoe UI" pitchFamily="34" charset="0"/>
            </a:endParaRPr>
          </a:p>
        </p:txBody>
      </p:sp>
      <p:pic>
        <p:nvPicPr>
          <p:cNvPr id="5128" name="Picture 8" descr="Carrousel video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9" b="25718"/>
          <a:stretch/>
        </p:blipFill>
        <p:spPr bwMode="auto">
          <a:xfrm>
            <a:off x="5241074" y="393103"/>
            <a:ext cx="3557238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157439" y="1249532"/>
            <a:ext cx="372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symposium beademingszorg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9108" y="477837"/>
            <a:ext cx="6481763" cy="8556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nl-NL" altLang="nl-NL" sz="3200" dirty="0" smtClean="0">
                <a:latin typeface="Verdana" panose="020B0604030504040204" pitchFamily="34" charset="0"/>
              </a:rPr>
              <a:t>Symptomen/klachten</a:t>
            </a:r>
            <a:r>
              <a:rPr lang="nl-NL" altLang="nl-NL" dirty="0" smtClean="0">
                <a:latin typeface="UMC Frutiger" panose="02000503050000020004" pitchFamily="2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333500"/>
            <a:ext cx="8869363" cy="52784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19100" indent="-419100" eaLnBrk="1" hangingPunct="1"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Moeheid</a:t>
            </a: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Bij ontwaken </a:t>
            </a: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Hoofdpijn bij ontwaken</a:t>
            </a: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Concentratiestoornissen</a:t>
            </a: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Hypersomnolentie</a:t>
            </a: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Benauwdheid</a:t>
            </a:r>
          </a:p>
        </p:txBody>
      </p:sp>
    </p:spTree>
    <p:extLst>
      <p:ext uri="{BB962C8B-B14F-4D97-AF65-F5344CB8AC3E}">
        <p14:creationId xmlns:p14="http://schemas.microsoft.com/office/powerpoint/2010/main" val="40601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62759" y="420222"/>
            <a:ext cx="6481763" cy="8556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nl-NL" altLang="nl-NL" sz="3200" dirty="0" smtClean="0">
                <a:latin typeface="Verdana" panose="020B0604030504040204" pitchFamily="34" charset="0"/>
              </a:rPr>
              <a:t>Diagnostiek</a:t>
            </a:r>
            <a:r>
              <a:rPr lang="nl-NL" altLang="nl-NL" dirty="0" smtClean="0">
                <a:latin typeface="UMC Frutiger" panose="02000503050000020004" pitchFamily="2" charset="0"/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773238"/>
            <a:ext cx="8869362" cy="52784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19100" indent="-419100" eaLnBrk="1" hangingPunct="1"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Aantonen hypoventilatie</a:t>
            </a: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1565275" lvl="2" indent="-419100" eaLnBrk="1" hangingPunct="1">
              <a:buFontTx/>
              <a:buNone/>
            </a:pPr>
            <a:r>
              <a:rPr lang="nl-NL" altLang="nl-NL" sz="2400" dirty="0" smtClean="0">
                <a:solidFill>
                  <a:schemeClr val="tx2"/>
                </a:solidFill>
                <a:latin typeface="Tahoma" panose="020B0604030504040204" pitchFamily="34" charset="0"/>
              </a:rPr>
              <a:t>=&gt; Bloedgasanalyse =&gt; koolzuur te hoog</a:t>
            </a: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None/>
            </a:pPr>
            <a:endParaRPr lang="nl-NL" altLang="nl-NL" sz="2400" dirty="0" smtClean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Klachten/symptomen</a:t>
            </a: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993775" lvl="1" indent="-419100" eaLnBrk="1" hangingPunct="1">
              <a:buFontTx/>
              <a:buNone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	  </a:t>
            </a:r>
            <a:r>
              <a:rPr lang="nl-NL" altLang="nl-NL" sz="2400" dirty="0" smtClean="0">
                <a:solidFill>
                  <a:schemeClr val="tx2"/>
                </a:solidFill>
                <a:latin typeface="Tahoma" panose="020B0604030504040204" pitchFamily="34" charset="0"/>
              </a:rPr>
              <a:t>=&gt; verhaal patiënt</a:t>
            </a:r>
          </a:p>
          <a:p>
            <a:pPr marL="993775" lvl="1" indent="-419100" eaLnBrk="1" hangingPunct="1">
              <a:buFontTx/>
              <a:buNone/>
            </a:pPr>
            <a:endParaRPr lang="nl-NL" altLang="nl-NL" sz="2400" dirty="0" smtClean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993775" lvl="1" indent="-419100" eaLnBrk="1" hangingPunct="1">
              <a:buFontTx/>
              <a:buNone/>
            </a:pPr>
            <a:endParaRPr lang="nl-NL" altLang="nl-NL" sz="2400" dirty="0" smtClean="0">
              <a:solidFill>
                <a:schemeClr val="accent2"/>
              </a:solidFill>
              <a:latin typeface="Tahoma" panose="020B0604030504040204" pitchFamily="34" charset="0"/>
            </a:endParaRPr>
          </a:p>
          <a:p>
            <a:pPr marL="993775" lvl="1" indent="-419100" eaLnBrk="1" hangingPunct="1">
              <a:buFontTx/>
              <a:buNone/>
            </a:pPr>
            <a:endParaRPr lang="nl-NL" altLang="nl-NL" sz="2400" dirty="0" smtClean="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Picture 5" descr="phlebotomy-cpt-1-training-800x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56" y="836612"/>
            <a:ext cx="1347083" cy="13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ong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86" y="2352328"/>
            <a:ext cx="1380625" cy="131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ANd9GcQ4jM3gNVEnM_NXrxausF_EKJ66cFnrfBg9ibymSY95v0jv44P1P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86" y="3868043"/>
            <a:ext cx="1380625" cy="174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2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1315" y="398318"/>
            <a:ext cx="8954429" cy="606255"/>
          </a:xfrm>
        </p:spPr>
        <p:txBody>
          <a:bodyPr/>
          <a:lstStyle/>
          <a:p>
            <a:r>
              <a:rPr lang="nl-NL" sz="3200" b="1" dirty="0" smtClean="0">
                <a:latin typeface="+mn-lt"/>
              </a:rPr>
              <a:t>Wanneer starten we met chronische beademing?</a:t>
            </a:r>
            <a:endParaRPr lang="nl-NL" sz="3200" b="1" dirty="0">
              <a:latin typeface="+mn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39632" y="1515289"/>
            <a:ext cx="80777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Bij </a:t>
            </a:r>
            <a:r>
              <a:rPr lang="nl-NL" b="1" u="sng" dirty="0"/>
              <a:t>klachten van </a:t>
            </a:r>
            <a:r>
              <a:rPr lang="nl-NL" b="1" u="sng" dirty="0" smtClean="0"/>
              <a:t>(nachtelijke) </a:t>
            </a:r>
            <a:r>
              <a:rPr lang="nl-NL" b="1" u="sng" dirty="0"/>
              <a:t>hypoventilatie</a:t>
            </a:r>
          </a:p>
          <a:p>
            <a:endParaRPr lang="nl-NL" dirty="0" smtClean="0"/>
          </a:p>
          <a:p>
            <a:r>
              <a:rPr lang="nl-NL" dirty="0"/>
              <a:t> </a:t>
            </a:r>
            <a:r>
              <a:rPr lang="nl-NL" dirty="0" smtClean="0"/>
              <a:t>=&gt; bloedgas: normaal pCO2, verhoogd bic (NHV)</a:t>
            </a:r>
          </a:p>
          <a:p>
            <a:r>
              <a:rPr lang="nl-NL" dirty="0"/>
              <a:t>	</a:t>
            </a:r>
            <a:r>
              <a:rPr lang="nl-NL" dirty="0" smtClean="0"/>
              <a:t>		     verhoogd pCO2 (CRI)</a:t>
            </a:r>
          </a:p>
          <a:p>
            <a:endParaRPr lang="nl-NL" dirty="0"/>
          </a:p>
          <a:p>
            <a:r>
              <a:rPr lang="nl-NL" dirty="0" smtClean="0"/>
              <a:t>=&gt; Nachtelijke transcutane PtcCO2 verhoging (NHV)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b="1" u="sng" dirty="0" smtClean="0"/>
              <a:t>Bij verhoogd pCO2</a:t>
            </a:r>
          </a:p>
          <a:p>
            <a:endParaRPr lang="nl-NL" dirty="0" smtClean="0"/>
          </a:p>
          <a:p>
            <a:r>
              <a:rPr lang="nl-NL" dirty="0" smtClean="0"/>
              <a:t>=&gt; Meestal </a:t>
            </a:r>
            <a:r>
              <a:rPr lang="nl-NL" dirty="0" err="1" smtClean="0"/>
              <a:t>icm</a:t>
            </a:r>
            <a:r>
              <a:rPr lang="nl-NL" dirty="0" smtClean="0"/>
              <a:t> klachten</a:t>
            </a:r>
          </a:p>
          <a:p>
            <a:endParaRPr lang="nl-NL" dirty="0" smtClean="0"/>
          </a:p>
          <a:p>
            <a:r>
              <a:rPr lang="nl-NL" dirty="0" smtClean="0"/>
              <a:t>=&gt; Uitzonderingen (MD1, DMD, soms MND)</a:t>
            </a:r>
            <a:endParaRPr lang="nl-NL" dirty="0"/>
          </a:p>
        </p:txBody>
      </p:sp>
      <p:pic>
        <p:nvPicPr>
          <p:cNvPr id="6" name="Picture 5" descr="phlebotomy-cpt-1-training-800x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93" y="1985553"/>
            <a:ext cx="1144782" cy="11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ANd9GcQ4jM3gNVEnM_NXrxausF_EKJ66cFnrfBg9ibymSY95v0jv44P1P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41" y="3410148"/>
            <a:ext cx="1042734" cy="171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7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0152" y="514350"/>
            <a:ext cx="8393848" cy="8509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nl-NL" altLang="nl-NL" dirty="0" smtClean="0">
                <a:latin typeface="Verdana" panose="020B0604030504040204" pitchFamily="34" charset="0"/>
              </a:rPr>
              <a:t>Doelstelling chronische beademing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268413"/>
            <a:ext cx="8280400" cy="5281612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marL="444500" indent="-444500" eaLnBrk="1" hangingPunct="1">
              <a:lnSpc>
                <a:spcPts val="3000"/>
              </a:lnSpc>
              <a:buFontTx/>
              <a:buAutoNum type="arabicPeriod"/>
            </a:pPr>
            <a:r>
              <a:rPr lang="nl-NL" altLang="nl-NL" sz="1800" dirty="0" smtClean="0">
                <a:solidFill>
                  <a:schemeClr val="tx1"/>
                </a:solidFill>
                <a:latin typeface="Tahoma" panose="020B0604030504040204" pitchFamily="34" charset="0"/>
              </a:rPr>
              <a:t>Herstel gaswisseling (streven naar </a:t>
            </a:r>
            <a:r>
              <a:rPr lang="nl-NL" altLang="nl-NL" sz="1800" dirty="0" err="1" smtClean="0">
                <a:solidFill>
                  <a:schemeClr val="tx1"/>
                </a:solidFill>
                <a:latin typeface="Tahoma" panose="020B0604030504040204" pitchFamily="34" charset="0"/>
              </a:rPr>
              <a:t>normocapnie</a:t>
            </a:r>
            <a:r>
              <a:rPr lang="nl-NL" altLang="nl-NL" sz="1800" dirty="0" smtClean="0">
                <a:solidFill>
                  <a:schemeClr val="tx1"/>
                </a:solidFill>
                <a:latin typeface="Tahoma" panose="020B0604030504040204" pitchFamily="34" charset="0"/>
              </a:rPr>
              <a:t>)</a:t>
            </a:r>
          </a:p>
          <a:p>
            <a:pPr marL="444500" indent="-444500" eaLnBrk="1" hangingPunct="1">
              <a:lnSpc>
                <a:spcPts val="3000"/>
              </a:lnSpc>
              <a:buFontTx/>
              <a:buNone/>
            </a:pPr>
            <a:endParaRPr lang="nl-NL" altLang="nl-NL" sz="1800" dirty="0" smtClean="0">
              <a:solidFill>
                <a:schemeClr val="bg2"/>
              </a:solidFill>
              <a:latin typeface="Tahoma" panose="020B0604030504040204" pitchFamily="34" charset="0"/>
            </a:endParaRPr>
          </a:p>
          <a:p>
            <a:pPr marL="444500" indent="-444500" eaLnBrk="1" hangingPunct="1">
              <a:lnSpc>
                <a:spcPts val="3000"/>
              </a:lnSpc>
              <a:buFontTx/>
              <a:buNone/>
            </a:pPr>
            <a:r>
              <a:rPr lang="nl-NL" altLang="nl-NL" sz="1800" dirty="0" smtClean="0">
                <a:solidFill>
                  <a:schemeClr val="tx1"/>
                </a:solidFill>
                <a:latin typeface="Tahoma" panose="020B0604030504040204" pitchFamily="34" charset="0"/>
              </a:rPr>
              <a:t>2.</a:t>
            </a:r>
            <a:r>
              <a:rPr lang="nl-NL" altLang="nl-NL" sz="1800" dirty="0" smtClean="0">
                <a:solidFill>
                  <a:schemeClr val="bg2"/>
                </a:solidFill>
                <a:latin typeface="Tahoma" panose="020B0604030504040204" pitchFamily="34" charset="0"/>
              </a:rPr>
              <a:t>  </a:t>
            </a:r>
            <a:r>
              <a:rPr lang="nl-NL" altLang="nl-NL" sz="1800" dirty="0" smtClean="0">
                <a:solidFill>
                  <a:schemeClr val="tx1"/>
                </a:solidFill>
                <a:latin typeface="Tahoma" panose="020B0604030504040204" pitchFamily="34" charset="0"/>
              </a:rPr>
              <a:t>Toename kwaliteit van leven</a:t>
            </a:r>
          </a:p>
          <a:p>
            <a:pPr marL="1042988" lvl="1" indent="-419100" eaLnBrk="1" hangingPunct="1">
              <a:lnSpc>
                <a:spcPts val="3000"/>
              </a:lnSpc>
            </a:pPr>
            <a:r>
              <a:rPr lang="nl-NL" altLang="nl-NL" sz="1800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Toename zelfredzaamheid en fysieke belastbaarheid</a:t>
            </a:r>
          </a:p>
          <a:p>
            <a:pPr marL="1042988" lvl="1" indent="-419100" eaLnBrk="1" hangingPunct="1">
              <a:lnSpc>
                <a:spcPts val="3000"/>
              </a:lnSpc>
            </a:pPr>
            <a:r>
              <a:rPr lang="nl-NL" altLang="nl-NL" sz="1800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Afname lichamelijke klachten en symptomen</a:t>
            </a:r>
          </a:p>
          <a:p>
            <a:pPr marL="1042988" lvl="1" indent="-419100" eaLnBrk="1" hangingPunct="1">
              <a:lnSpc>
                <a:spcPts val="3000"/>
              </a:lnSpc>
            </a:pPr>
            <a:r>
              <a:rPr lang="nl-NL" altLang="nl-NL" sz="1800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Verbetering communicatie</a:t>
            </a:r>
          </a:p>
          <a:p>
            <a:pPr marL="1042988" lvl="1" indent="-419100" eaLnBrk="1" hangingPunct="1">
              <a:lnSpc>
                <a:spcPts val="3000"/>
              </a:lnSpc>
            </a:pPr>
            <a:r>
              <a:rPr lang="nl-NL" altLang="nl-NL" sz="1800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Toename levensverwachting</a:t>
            </a:r>
          </a:p>
          <a:p>
            <a:pPr marL="1042988" lvl="1" indent="-419100" eaLnBrk="1" hangingPunct="1">
              <a:lnSpc>
                <a:spcPts val="3000"/>
              </a:lnSpc>
            </a:pPr>
            <a:r>
              <a:rPr lang="nl-NL" altLang="nl-NL" sz="1800" i="1" dirty="0" smtClean="0">
                <a:solidFill>
                  <a:schemeClr val="tx2"/>
                </a:solidFill>
                <a:latin typeface="Tahoma" panose="020B0604030504040204" pitchFamily="34" charset="0"/>
              </a:rPr>
              <a:t>Verbetering </a:t>
            </a:r>
            <a:r>
              <a:rPr lang="nl-NL" altLang="nl-NL" sz="1800" i="1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voedingsstoestand</a:t>
            </a:r>
            <a:endParaRPr lang="nl-NL" altLang="nl-NL" sz="1800" i="1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marL="1042988" lvl="1" indent="-419100" eaLnBrk="1" hangingPunct="1">
              <a:lnSpc>
                <a:spcPts val="3000"/>
              </a:lnSpc>
              <a:buFontTx/>
              <a:buNone/>
            </a:pPr>
            <a:endParaRPr lang="nl-NL" altLang="nl-NL" sz="1800" i="1" dirty="0" smtClean="0">
              <a:solidFill>
                <a:schemeClr val="hlink"/>
              </a:solidFill>
              <a:latin typeface="Tahoma" panose="020B0604030504040204" pitchFamily="34" charset="0"/>
            </a:endParaRPr>
          </a:p>
          <a:p>
            <a:pPr marL="444500" indent="-444500" eaLnBrk="1" hangingPunct="1">
              <a:lnSpc>
                <a:spcPts val="3000"/>
              </a:lnSpc>
              <a:buFontTx/>
              <a:buNone/>
            </a:pPr>
            <a:r>
              <a:rPr lang="nl-NL" altLang="nl-NL" sz="1800" dirty="0" smtClean="0">
                <a:solidFill>
                  <a:schemeClr val="tx1"/>
                </a:solidFill>
                <a:latin typeface="Tahoma" panose="020B0604030504040204" pitchFamily="34" charset="0"/>
              </a:rPr>
              <a:t>3.</a:t>
            </a:r>
            <a:r>
              <a:rPr lang="nl-NL" altLang="nl-NL" sz="1800" dirty="0" smtClean="0">
                <a:solidFill>
                  <a:schemeClr val="bg2"/>
                </a:solidFill>
                <a:latin typeface="Tahoma" panose="020B0604030504040204" pitchFamily="34" charset="0"/>
              </a:rPr>
              <a:t>   </a:t>
            </a:r>
            <a:r>
              <a:rPr lang="nl-NL" altLang="nl-NL" sz="1800" dirty="0" smtClean="0">
                <a:solidFill>
                  <a:schemeClr val="tx1"/>
                </a:solidFill>
                <a:latin typeface="Tahoma" panose="020B0604030504040204" pitchFamily="34" charset="0"/>
              </a:rPr>
              <a:t>Verbeteren slaapduur en –kwaliteit</a:t>
            </a:r>
          </a:p>
          <a:p>
            <a:pPr marL="444500" indent="-444500" eaLnBrk="1" hangingPunct="1">
              <a:lnSpc>
                <a:spcPts val="3000"/>
              </a:lnSpc>
              <a:buFontTx/>
              <a:buChar char="•"/>
            </a:pPr>
            <a:endParaRPr lang="nl-NL" altLang="nl-NL" sz="18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444500" indent="-444500" eaLnBrk="1" hangingPunct="1">
              <a:lnSpc>
                <a:spcPts val="3000"/>
              </a:lnSpc>
              <a:buFontTx/>
              <a:buNone/>
            </a:pPr>
            <a:r>
              <a:rPr lang="nl-NL" altLang="nl-NL" sz="1800" dirty="0" smtClean="0">
                <a:solidFill>
                  <a:schemeClr val="tx1"/>
                </a:solidFill>
                <a:latin typeface="Tahoma" panose="020B0604030504040204" pitchFamily="34" charset="0"/>
              </a:rPr>
              <a:t>4.</a:t>
            </a:r>
            <a:r>
              <a:rPr lang="nl-NL" altLang="nl-NL" sz="1800" dirty="0" smtClean="0">
                <a:solidFill>
                  <a:schemeClr val="bg2"/>
                </a:solidFill>
                <a:latin typeface="Tahoma" panose="020B0604030504040204" pitchFamily="34" charset="0"/>
              </a:rPr>
              <a:t>   </a:t>
            </a:r>
            <a:r>
              <a:rPr lang="nl-NL" altLang="nl-NL" sz="1800" dirty="0" smtClean="0">
                <a:solidFill>
                  <a:schemeClr val="tx1"/>
                </a:solidFill>
                <a:latin typeface="Tahoma" panose="020B0604030504040204" pitchFamily="34" charset="0"/>
              </a:rPr>
              <a:t>Vermijden secundaire complicaties</a:t>
            </a:r>
          </a:p>
        </p:txBody>
      </p:sp>
      <p:pic>
        <p:nvPicPr>
          <p:cNvPr id="34820" name="Picture 4" descr="NZ 2009 (2) -  T  Bentvel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3909219"/>
            <a:ext cx="18811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4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7" y="541764"/>
            <a:ext cx="8869363" cy="52784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19100" indent="-419100" eaLnBrk="1" hangingPunct="1">
              <a:buFontTx/>
              <a:buNone/>
            </a:pPr>
            <a:r>
              <a:rPr lang="nl-NL" altLang="nl-NL" sz="2800" dirty="0" smtClean="0">
                <a:solidFill>
                  <a:schemeClr val="tx2"/>
                </a:solidFill>
                <a:latin typeface="Tahoma" panose="020B0604030504040204" pitchFamily="34" charset="0"/>
              </a:rPr>
              <a:t>				</a:t>
            </a:r>
            <a:r>
              <a:rPr lang="nl-NL" altLang="nl-NL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hebben we nodig?</a:t>
            </a:r>
          </a:p>
          <a:p>
            <a:pPr marL="419100" indent="-419100" eaLnBrk="1" hangingPunct="1">
              <a:buFontTx/>
              <a:buNone/>
            </a:pPr>
            <a:endParaRPr lang="nl-NL" altLang="nl-NL" sz="2400" b="1" dirty="0" smtClean="0"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None/>
            </a:pPr>
            <a:endParaRPr lang="nl-NL" altLang="nl-NL" sz="2400" dirty="0" smtClean="0"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None/>
            </a:pPr>
            <a:r>
              <a:rPr lang="nl-NL" altLang="nl-NL" sz="2400" dirty="0" smtClean="0">
                <a:latin typeface="Tahoma" panose="020B0604030504040204" pitchFamily="34" charset="0"/>
              </a:rPr>
              <a:t>Beademingsmachine</a:t>
            </a:r>
          </a:p>
          <a:p>
            <a:pPr marL="419100" indent="-419100" eaLnBrk="1" hangingPunct="1">
              <a:buFontTx/>
              <a:buNone/>
            </a:pPr>
            <a:endParaRPr lang="nl-NL" altLang="nl-NL" sz="2400" dirty="0" smtClean="0"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None/>
            </a:pPr>
            <a:r>
              <a:rPr lang="nl-NL" altLang="nl-NL" sz="2400" dirty="0" smtClean="0">
                <a:latin typeface="Tahoma" panose="020B0604030504040204" pitchFamily="34" charset="0"/>
              </a:rPr>
              <a:t>Masker  =&gt; non-invasief</a:t>
            </a:r>
          </a:p>
          <a:p>
            <a:pPr marL="419100" indent="-419100" eaLnBrk="1" hangingPunct="1">
              <a:buFontTx/>
              <a:buNone/>
            </a:pPr>
            <a:endParaRPr lang="nl-NL" altLang="nl-NL" sz="2400" dirty="0" smtClean="0"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None/>
            </a:pPr>
            <a:r>
              <a:rPr lang="nl-NL" altLang="nl-NL" sz="2400" dirty="0" smtClean="0">
                <a:latin typeface="Tahoma" panose="020B0604030504040204" pitchFamily="34" charset="0"/>
              </a:rPr>
              <a:t>Canule   =&gt; invasief</a:t>
            </a:r>
          </a:p>
          <a:p>
            <a:pPr marL="419100" indent="-419100" eaLnBrk="1" hangingPunct="1">
              <a:buFontTx/>
              <a:buNone/>
            </a:pPr>
            <a:endParaRPr lang="nl-NL" altLang="nl-NL" sz="240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2" descr="Vivo50__37983_z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606924"/>
            <a:ext cx="200770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3" descr="vivo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" y="954883"/>
            <a:ext cx="1616297" cy="161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5" descr="save_trilogy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53" y="688579"/>
            <a:ext cx="18430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prisma VENT50 - Löwenstein Medical Technolog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75" y="3482306"/>
            <a:ext cx="33591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kstvak 2"/>
          <p:cNvSpPr txBox="1">
            <a:spLocks noChangeArrowheads="1"/>
          </p:cNvSpPr>
          <p:nvPr/>
        </p:nvSpPr>
        <p:spPr bwMode="auto">
          <a:xfrm>
            <a:off x="180182" y="2665412"/>
            <a:ext cx="1871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Vivo 40</a:t>
            </a:r>
          </a:p>
        </p:txBody>
      </p:sp>
      <p:sp>
        <p:nvSpPr>
          <p:cNvPr id="38919" name="Tekstvak 29"/>
          <p:cNvSpPr txBox="1">
            <a:spLocks noChangeArrowheads="1"/>
          </p:cNvSpPr>
          <p:nvPr/>
        </p:nvSpPr>
        <p:spPr bwMode="auto">
          <a:xfrm>
            <a:off x="1116013" y="6215063"/>
            <a:ext cx="1871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>
                <a:solidFill>
                  <a:schemeClr val="tx1"/>
                </a:solidFill>
              </a:rPr>
              <a:t>Vivo 50</a:t>
            </a:r>
          </a:p>
        </p:txBody>
      </p:sp>
      <p:sp>
        <p:nvSpPr>
          <p:cNvPr id="38920" name="Tekstvak 30"/>
          <p:cNvSpPr txBox="1">
            <a:spLocks noChangeArrowheads="1"/>
          </p:cNvSpPr>
          <p:nvPr/>
        </p:nvSpPr>
        <p:spPr bwMode="auto">
          <a:xfrm>
            <a:off x="7162801" y="2665412"/>
            <a:ext cx="187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 err="1">
                <a:solidFill>
                  <a:schemeClr val="tx1"/>
                </a:solidFill>
              </a:rPr>
              <a:t>Trilogy</a:t>
            </a:r>
            <a:endParaRPr lang="nl-NL" altLang="nl-NL" sz="2400" dirty="0">
              <a:solidFill>
                <a:schemeClr val="tx1"/>
              </a:solidFill>
            </a:endParaRPr>
          </a:p>
        </p:txBody>
      </p:sp>
      <p:sp>
        <p:nvSpPr>
          <p:cNvPr id="38921" name="Tekstvak 31"/>
          <p:cNvSpPr txBox="1">
            <a:spLocks noChangeArrowheads="1"/>
          </p:cNvSpPr>
          <p:nvPr/>
        </p:nvSpPr>
        <p:spPr bwMode="auto">
          <a:xfrm>
            <a:off x="6858953" y="5444581"/>
            <a:ext cx="187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Prismavent</a:t>
            </a:r>
          </a:p>
        </p:txBody>
      </p:sp>
      <p:pic>
        <p:nvPicPr>
          <p:cNvPr id="38922" name="Picture 11" descr="Philips - DreamStation BiPAP autoSV Servo-ventilation syst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00" y="5320506"/>
            <a:ext cx="253047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kstvak 31"/>
          <p:cNvSpPr txBox="1">
            <a:spLocks noChangeArrowheads="1"/>
          </p:cNvSpPr>
          <p:nvPr/>
        </p:nvSpPr>
        <p:spPr bwMode="auto">
          <a:xfrm>
            <a:off x="3401094" y="4796806"/>
            <a:ext cx="2071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Dreamstation</a:t>
            </a:r>
          </a:p>
        </p:txBody>
      </p:sp>
      <p:pic>
        <p:nvPicPr>
          <p:cNvPr id="2050" name="Picture 2" descr="Philips Respironics Trilogy Evo Portable hospital-to-home ventila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30" y="447038"/>
            <a:ext cx="2675698" cy="22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31"/>
          <p:cNvSpPr txBox="1">
            <a:spLocks noChangeArrowheads="1"/>
          </p:cNvSpPr>
          <p:nvPr/>
        </p:nvSpPr>
        <p:spPr bwMode="auto">
          <a:xfrm>
            <a:off x="4182218" y="2255559"/>
            <a:ext cx="2071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 err="1" smtClean="0">
                <a:solidFill>
                  <a:schemeClr val="tx1"/>
                </a:solidFill>
              </a:rPr>
              <a:t>Trilogy</a:t>
            </a:r>
            <a:r>
              <a:rPr lang="nl-NL" altLang="nl-NL" sz="2400" dirty="0" smtClean="0">
                <a:solidFill>
                  <a:schemeClr val="tx1"/>
                </a:solidFill>
              </a:rPr>
              <a:t> EVO</a:t>
            </a:r>
            <a:endParaRPr lang="nl-NL" altLang="nl-NL" sz="2400" dirty="0">
              <a:solidFill>
                <a:schemeClr val="tx1"/>
              </a:solidFill>
            </a:endParaRPr>
          </a:p>
        </p:txBody>
      </p:sp>
      <p:pic>
        <p:nvPicPr>
          <p:cNvPr id="9220" name="Picture 4" descr="BiPAP A40 Pr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14" y="424419"/>
            <a:ext cx="2236578" cy="19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2"/>
          <p:cNvSpPr txBox="1">
            <a:spLocks noChangeArrowheads="1"/>
          </p:cNvSpPr>
          <p:nvPr/>
        </p:nvSpPr>
        <p:spPr bwMode="auto">
          <a:xfrm>
            <a:off x="1952935" y="2343341"/>
            <a:ext cx="1871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 smtClean="0">
                <a:solidFill>
                  <a:schemeClr val="tx1"/>
                </a:solidFill>
              </a:rPr>
              <a:t>Philips A40</a:t>
            </a:r>
            <a:endParaRPr lang="nl-NL" altLang="nl-NL" sz="2400" dirty="0">
              <a:solidFill>
                <a:schemeClr val="tx1"/>
              </a:solidFill>
            </a:endParaRPr>
          </a:p>
        </p:txBody>
      </p:sp>
      <p:pic>
        <p:nvPicPr>
          <p:cNvPr id="9222" name="Picture 6" descr="Astral 1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08" y="2839911"/>
            <a:ext cx="2492669" cy="173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4023118" y="3372038"/>
            <a:ext cx="1871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2400" dirty="0" err="1" smtClean="0">
                <a:solidFill>
                  <a:schemeClr val="tx1"/>
                </a:solidFill>
              </a:rPr>
              <a:t>Astral</a:t>
            </a:r>
            <a:endParaRPr lang="nl-NL" alt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23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88147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nl-NL" b="1" dirty="0" smtClean="0">
                <a:latin typeface="Verdana" panose="020B0604030504040204" pitchFamily="34" charset="0"/>
              </a:rPr>
              <a:t>					Non</a:t>
            </a:r>
            <a:r>
              <a:rPr lang="nl-NL" altLang="nl-NL" b="1" dirty="0" smtClean="0">
                <a:latin typeface="Verdana" panose="020B0604030504040204" pitchFamily="34" charset="0"/>
              </a:rPr>
              <a:t>-invasief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484313"/>
            <a:ext cx="5759450" cy="35290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GB" altLang="nl-NL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GB" altLang="nl-NL" sz="2800" dirty="0" err="1" smtClean="0">
                <a:solidFill>
                  <a:schemeClr val="tx1"/>
                </a:solidFill>
              </a:rPr>
              <a:t>Neusmasker</a:t>
            </a:r>
            <a:endParaRPr lang="en-GB" altLang="nl-NL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nl-NL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nl-NL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nl-NL" altLang="nl-NL" sz="2800" dirty="0" smtClean="0">
                <a:solidFill>
                  <a:schemeClr val="tx1"/>
                </a:solidFill>
              </a:rPr>
              <a:t>M</a:t>
            </a:r>
            <a:r>
              <a:rPr lang="en-GB" altLang="nl-NL" sz="2800" dirty="0" err="1" smtClean="0">
                <a:solidFill>
                  <a:schemeClr val="tx1"/>
                </a:solidFill>
              </a:rPr>
              <a:t>ondneusmasker</a:t>
            </a:r>
            <a:endParaRPr lang="en-GB" altLang="nl-NL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GB" altLang="nl-NL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nl-NL" altLang="nl-NL" sz="2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nl-NL" altLang="nl-NL" sz="2800" dirty="0" smtClean="0">
                <a:solidFill>
                  <a:schemeClr val="tx1"/>
                </a:solidFill>
              </a:rPr>
              <a:t>Mondbeademing met mondstuk</a:t>
            </a:r>
          </a:p>
          <a:p>
            <a:endParaRPr lang="nl-NL" altLang="nl-NL" sz="2400" dirty="0" smtClean="0"/>
          </a:p>
        </p:txBody>
      </p:sp>
      <p:pic>
        <p:nvPicPr>
          <p:cNvPr id="4" name="Picture 6" descr="Flexifit 4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03" y="1732393"/>
            <a:ext cx="1302456" cy="93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ANd9GcTw49zDFjMj5NG8-n5xK2nP1qNRbURtAwGeGGizcjierx1jzBT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43" y="1683952"/>
            <a:ext cx="1564867" cy="156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ANd9GcQdf3OZMhpu1fs58E_2fSdQvUInTfbnBUJQ-XrhUIew2Xn4yJw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49" y="3579223"/>
            <a:ext cx="1170351" cy="117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https://www.respshop.com/images/respironics-amara-view-full-cpap-mask-1090623-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30" y="3551850"/>
            <a:ext cx="1030891" cy="122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fbeeldingsresultaat voor mouthpiece ventilatio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58" y="5065611"/>
            <a:ext cx="2617541" cy="14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Mw vd Laan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5" y="1833540"/>
            <a:ext cx="1061825" cy="141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417513"/>
            <a:ext cx="8115300" cy="8509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b="1" dirty="0" smtClean="0">
                <a:latin typeface="Verdana" panose="020B0604030504040204" pitchFamily="34" charset="0"/>
              </a:rPr>
              <a:t>Nadelen non-invasieve beademing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1650" y="1268413"/>
            <a:ext cx="8280400" cy="5281612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0" indent="-444500">
              <a:lnSpc>
                <a:spcPts val="3000"/>
              </a:lnSpc>
              <a:buFontTx/>
              <a:buNone/>
            </a:pPr>
            <a:endParaRPr lang="nl-NL" altLang="nl-NL" sz="2800" dirty="0" smtClean="0">
              <a:latin typeface="Tahoma" panose="020B0604030504040204" pitchFamily="34" charset="0"/>
            </a:endParaRPr>
          </a:p>
          <a:p>
            <a:pPr marL="444500" indent="-444500">
              <a:lnSpc>
                <a:spcPts val="3000"/>
              </a:lnSpc>
              <a:spcBef>
                <a:spcPct val="30000"/>
              </a:spcBef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Lek langs masker</a:t>
            </a:r>
          </a:p>
          <a:p>
            <a:pPr marL="444500" indent="-444500">
              <a:lnSpc>
                <a:spcPts val="3000"/>
              </a:lnSpc>
              <a:spcBef>
                <a:spcPct val="30000"/>
              </a:spcBef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Drukplekken </a:t>
            </a:r>
            <a:r>
              <a:rPr lang="nl-NL" altLang="nl-NL" sz="2400" dirty="0" err="1" smtClean="0">
                <a:solidFill>
                  <a:schemeClr val="tx1"/>
                </a:solidFill>
                <a:latin typeface="Tahoma" panose="020B0604030504040204" pitchFamily="34" charset="0"/>
              </a:rPr>
              <a:t>tpv</a:t>
            </a: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 masker</a:t>
            </a:r>
          </a:p>
          <a:p>
            <a:pPr marL="444500" indent="-444500">
              <a:lnSpc>
                <a:spcPts val="3000"/>
              </a:lnSpc>
              <a:spcBef>
                <a:spcPct val="30000"/>
              </a:spcBef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Lucht in de maag</a:t>
            </a:r>
          </a:p>
          <a:p>
            <a:pPr marL="444500" indent="-444500">
              <a:lnSpc>
                <a:spcPts val="3000"/>
              </a:lnSpc>
              <a:spcBef>
                <a:spcPct val="30000"/>
              </a:spcBef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Lawaai van lek of machine</a:t>
            </a:r>
          </a:p>
          <a:p>
            <a:pPr marL="444500" indent="-444500">
              <a:lnSpc>
                <a:spcPts val="3000"/>
              </a:lnSpc>
              <a:spcBef>
                <a:spcPct val="30000"/>
              </a:spcBef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Dagelijks</a:t>
            </a:r>
          </a:p>
          <a:p>
            <a:pPr marL="444500" indent="-444500">
              <a:lnSpc>
                <a:spcPts val="3000"/>
              </a:lnSpc>
              <a:spcBef>
                <a:spcPct val="30000"/>
              </a:spcBef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Rest van het leven</a:t>
            </a:r>
          </a:p>
        </p:txBody>
      </p:sp>
      <p:pic>
        <p:nvPicPr>
          <p:cNvPr id="37892" name="Picture 4" descr="Mw vd Laa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1401763"/>
            <a:ext cx="2303463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6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902575" cy="42656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sz="3500" u="sng" dirty="0" smtClean="0">
                <a:solidFill>
                  <a:srgbClr val="00699B"/>
                </a:solidFill>
              </a:rPr>
              <a:t>Invasief: </a:t>
            </a:r>
            <a:r>
              <a:rPr lang="nl-NL" altLang="nl-NL" sz="3500" dirty="0" smtClean="0"/>
              <a:t>  </a:t>
            </a:r>
            <a:r>
              <a:rPr lang="nl-NL" altLang="nl-NL" sz="3500" dirty="0" err="1" smtClean="0"/>
              <a:t>Tracheostoma</a:t>
            </a:r>
            <a:endParaRPr lang="nl-NL" altLang="nl-NL" sz="3500" dirty="0" smtClean="0"/>
          </a:p>
          <a:p>
            <a:pPr>
              <a:buFont typeface="Arial" panose="020B0604020202020204" pitchFamily="34" charset="0"/>
              <a:buNone/>
            </a:pPr>
            <a:endParaRPr lang="nl-NL" altLang="nl-NL" sz="3500" dirty="0" smtClean="0"/>
          </a:p>
          <a:p>
            <a:pPr>
              <a:buFont typeface="Arial" panose="020B0604020202020204" pitchFamily="34" charset="0"/>
              <a:buNone/>
            </a:pPr>
            <a:endParaRPr lang="nl-NL" altLang="nl-NL" sz="3500" dirty="0" smtClean="0"/>
          </a:p>
          <a:p>
            <a:pPr>
              <a:buFont typeface="Arial" panose="020B0604020202020204" pitchFamily="34" charset="0"/>
              <a:buNone/>
            </a:pPr>
            <a:r>
              <a:rPr lang="nl-NL" altLang="nl-NL" sz="3500" dirty="0" smtClean="0"/>
              <a:t>    </a:t>
            </a:r>
          </a:p>
          <a:p>
            <a:pPr>
              <a:buFont typeface="Arial" panose="020B0604020202020204" pitchFamily="34" charset="0"/>
              <a:buNone/>
            </a:pPr>
            <a:endParaRPr lang="nl-NL" altLang="nl-NL" sz="3500" dirty="0" smtClean="0"/>
          </a:p>
        </p:txBody>
      </p:sp>
      <p:pic>
        <p:nvPicPr>
          <p:cNvPr id="46083" name="Picture 11" descr="ANd9GcTQp-2tQVdT8exE0vb50ZyhMPO5pFZA694AU87NGAuyrDOxPvOG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847802"/>
            <a:ext cx="3769112" cy="209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ANd9GcSbqp54ovSwEyQ_ecqxJMQTGHU88gXT8BFASplZrXHO7JALD8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27" y="2443280"/>
            <a:ext cx="3373437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7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577905" y="468568"/>
            <a:ext cx="3828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l-NL" sz="3200" b="1" u="none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Indicaties TPPV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63550" y="1280998"/>
            <a:ext cx="847566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200000"/>
              </a:lnSpc>
              <a:buClr>
                <a:schemeClr val="bg1"/>
              </a:buClr>
              <a:buSzPct val="85000"/>
              <a:buFontTx/>
              <a:buAutoNum type="arabicPeriod"/>
              <a:defRPr/>
            </a:pPr>
            <a:r>
              <a:rPr lang="nl-NL" sz="2000" u="none" dirty="0" smtClean="0">
                <a:latin typeface="Tahoma" charset="0"/>
                <a:cs typeface="MS PGothic" charset="0"/>
              </a:rPr>
              <a:t>Substantiële glottis dysfunctie</a:t>
            </a:r>
          </a:p>
          <a:p>
            <a:pPr>
              <a:lnSpc>
                <a:spcPct val="200000"/>
              </a:lnSpc>
              <a:buClr>
                <a:schemeClr val="bg1"/>
              </a:buClr>
              <a:buSzPct val="85000"/>
              <a:buFontTx/>
              <a:buAutoNum type="arabicPeriod"/>
              <a:defRPr/>
            </a:pPr>
            <a:r>
              <a:rPr lang="nl-NL" sz="2000" u="none" dirty="0" smtClean="0">
                <a:latin typeface="Tahoma" charset="0"/>
                <a:cs typeface="MS PGothic" charset="0"/>
              </a:rPr>
              <a:t>Problemen met klaring luchtwegsecreten, ondanks LVR SpO</a:t>
            </a:r>
            <a:r>
              <a:rPr lang="nl-NL" sz="2000" u="none" baseline="-25000" dirty="0" smtClean="0">
                <a:latin typeface="Tahoma" charset="0"/>
                <a:cs typeface="MS PGothic" charset="0"/>
              </a:rPr>
              <a:t>2</a:t>
            </a:r>
            <a:r>
              <a:rPr lang="nl-NL" sz="2000" u="none" dirty="0" smtClean="0">
                <a:latin typeface="Tahoma" charset="0"/>
                <a:cs typeface="MS PGothic" charset="0"/>
              </a:rPr>
              <a:t> &lt; 95%</a:t>
            </a:r>
          </a:p>
          <a:p>
            <a:pPr>
              <a:lnSpc>
                <a:spcPct val="200000"/>
              </a:lnSpc>
              <a:buClr>
                <a:schemeClr val="bg1"/>
              </a:buClr>
              <a:buSzPct val="85000"/>
              <a:buFontTx/>
              <a:buAutoNum type="arabicPeriod"/>
              <a:defRPr/>
            </a:pPr>
            <a:r>
              <a:rPr lang="nl-NL" sz="2000" u="none" dirty="0" err="1" smtClean="0">
                <a:latin typeface="Tahoma" charset="0"/>
                <a:cs typeface="MS PGothic" charset="0"/>
              </a:rPr>
              <a:t>Recurrente</a:t>
            </a:r>
            <a:r>
              <a:rPr lang="nl-NL" sz="2000" u="none" dirty="0" smtClean="0">
                <a:latin typeface="Tahoma" charset="0"/>
                <a:cs typeface="MS PGothic" charset="0"/>
              </a:rPr>
              <a:t> LWI tijdens </a:t>
            </a:r>
            <a:r>
              <a:rPr lang="nl-NL" sz="2000" u="none" dirty="0" err="1" smtClean="0">
                <a:latin typeface="Tahoma" charset="0"/>
                <a:cs typeface="MS PGothic" charset="0"/>
              </a:rPr>
              <a:t>full-time</a:t>
            </a:r>
            <a:r>
              <a:rPr lang="nl-NL" sz="2000" u="none" dirty="0" smtClean="0">
                <a:latin typeface="Tahoma" charset="0"/>
                <a:cs typeface="MS PGothic" charset="0"/>
              </a:rPr>
              <a:t> NPPV met adequate LVR</a:t>
            </a:r>
          </a:p>
          <a:p>
            <a:pPr>
              <a:lnSpc>
                <a:spcPct val="200000"/>
              </a:lnSpc>
              <a:buClr>
                <a:schemeClr val="bg1"/>
              </a:buClr>
              <a:buSzPct val="85000"/>
              <a:buFontTx/>
              <a:buAutoNum type="arabicPeriod"/>
              <a:defRPr/>
            </a:pPr>
            <a:r>
              <a:rPr lang="nl-NL" sz="2000" u="none" dirty="0" smtClean="0">
                <a:latin typeface="Tahoma" charset="0"/>
                <a:cs typeface="MS PGothic" charset="0"/>
              </a:rPr>
              <a:t>Patiënt accepteert of tolereert NPPV niet (meer)</a:t>
            </a:r>
            <a:endParaRPr lang="nl-NL" sz="2000" u="none" dirty="0">
              <a:latin typeface="Tahoma" charset="0"/>
              <a:cs typeface="MS PGothic" charset="0"/>
            </a:endParaRPr>
          </a:p>
          <a:p>
            <a:pPr>
              <a:lnSpc>
                <a:spcPct val="200000"/>
              </a:lnSpc>
              <a:buClr>
                <a:schemeClr val="bg1"/>
              </a:buClr>
              <a:buSzPct val="85000"/>
              <a:buFontTx/>
              <a:buAutoNum type="arabicPeriod"/>
              <a:defRPr/>
            </a:pPr>
            <a:r>
              <a:rPr lang="nl-NL" sz="2000" u="none" dirty="0" smtClean="0">
                <a:latin typeface="Tahoma" charset="0"/>
                <a:cs typeface="MS PGothic" charset="0"/>
              </a:rPr>
              <a:t>Insufficiënte effectiviteit NPPV</a:t>
            </a:r>
          </a:p>
        </p:txBody>
      </p:sp>
      <p:pic>
        <p:nvPicPr>
          <p:cNvPr id="15364" name="Picture 4" descr="sjafi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8" y="5213655"/>
            <a:ext cx="1611312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5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4784725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368905" y="561975"/>
            <a:ext cx="64087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3200" b="1" dirty="0">
                <a:solidFill>
                  <a:srgbClr val="1961AB"/>
                </a:solidFill>
              </a:rPr>
              <a:t>A</a:t>
            </a:r>
            <a:r>
              <a:rPr lang="nl-NL" altLang="nl-NL" sz="3200" b="1" dirty="0">
                <a:solidFill>
                  <a:srgbClr val="1961AB"/>
                </a:solidFill>
                <a:latin typeface="Verdana" panose="020B0604030504040204" pitchFamily="34" charset="0"/>
              </a:rPr>
              <a:t>genda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956991" y="1533525"/>
            <a:ext cx="80645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nl-NL" altLang="nl-NL" b="1" dirty="0">
                <a:solidFill>
                  <a:schemeClr val="tx1"/>
                </a:solidFill>
              </a:rPr>
              <a:t> </a:t>
            </a:r>
            <a:r>
              <a:rPr lang="nl-NL" altLang="nl-NL" b="1" dirty="0" smtClean="0">
                <a:solidFill>
                  <a:schemeClr val="tx1"/>
                </a:solidFill>
              </a:rPr>
              <a:t>Ademhaling: normaal en gestoord</a:t>
            </a:r>
            <a:endParaRPr lang="nl-NL" altLang="nl-NL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nl-NL" altLang="nl-NL" b="1" dirty="0">
                <a:solidFill>
                  <a:schemeClr val="tx1"/>
                </a:solidFill>
              </a:rPr>
              <a:t> Symptomen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nl-NL" altLang="nl-NL" b="1" dirty="0">
                <a:solidFill>
                  <a:schemeClr val="tx1"/>
                </a:solidFill>
              </a:rPr>
              <a:t> Klachten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nl-NL" altLang="nl-NL" b="1" dirty="0" smtClean="0">
                <a:solidFill>
                  <a:schemeClr val="tx1"/>
                </a:solidFill>
              </a:rPr>
              <a:t> Diagnostiek</a:t>
            </a:r>
            <a:endParaRPr lang="nl-NL" altLang="nl-NL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nl-NL" altLang="nl-NL" b="1" dirty="0">
                <a:solidFill>
                  <a:schemeClr val="tx1"/>
                </a:solidFill>
              </a:rPr>
              <a:t> </a:t>
            </a:r>
            <a:r>
              <a:rPr lang="nl-NL" altLang="nl-NL" b="1" dirty="0" smtClean="0">
                <a:solidFill>
                  <a:schemeClr val="tx1"/>
                </a:solidFill>
              </a:rPr>
              <a:t>Behandeling: non-invasieve </a:t>
            </a:r>
            <a:r>
              <a:rPr lang="nl-NL" altLang="nl-NL" b="1" dirty="0" err="1" smtClean="0">
                <a:solidFill>
                  <a:schemeClr val="tx1"/>
                </a:solidFill>
              </a:rPr>
              <a:t>vs</a:t>
            </a:r>
            <a:r>
              <a:rPr lang="nl-NL" altLang="nl-NL" b="1" dirty="0" smtClean="0">
                <a:solidFill>
                  <a:schemeClr val="tx1"/>
                </a:solidFill>
              </a:rPr>
              <a:t> invasieve beademing</a:t>
            </a:r>
            <a:endParaRPr lang="nl-NL" altLang="nl-NL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nl-NL" altLang="nl-NL" b="1" dirty="0">
                <a:solidFill>
                  <a:schemeClr val="tx1"/>
                </a:solidFill>
              </a:rPr>
              <a:t> Centrum voor Thuisbeademing (CTB)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nl-NL" altLang="nl-NL" b="1" dirty="0" smtClean="0">
                <a:solidFill>
                  <a:schemeClr val="tx1"/>
                </a:solidFill>
              </a:rPr>
              <a:t> Organisatie VSCA</a:t>
            </a:r>
            <a:endParaRPr lang="nl-NL" altLang="nl-NL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nl-NL" alt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219456" y="575476"/>
            <a:ext cx="8229600" cy="1143000"/>
          </a:xfrm>
        </p:spPr>
        <p:txBody>
          <a:bodyPr/>
          <a:lstStyle/>
          <a:p>
            <a:pPr eaLnBrk="1" hangingPunct="1"/>
            <a:endParaRPr lang="nl-NL" altLang="nl-NL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074140" y="3772637"/>
            <a:ext cx="8546981" cy="5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40" y="1375576"/>
            <a:ext cx="6955939" cy="423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9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" descr="Afbeeldingsresultaat voor iron lung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AutoShape 7" descr="Afbeeldingsresultaat voor iron lung"/>
          <p:cNvSpPr>
            <a:spLocks noChangeAspect="1" noChangeArrowheads="1"/>
          </p:cNvSpPr>
          <p:nvPr/>
        </p:nvSpPr>
        <p:spPr bwMode="auto">
          <a:xfrm>
            <a:off x="152400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48" name="Picture 2" descr="Afbeeldingsresultaat voor tracheostomy ventilation 1970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00213"/>
            <a:ext cx="4032250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9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Afbeeldingsresultaat voor home mechanical ventilation histor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67188"/>
            <a:ext cx="4032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5" descr="Afbeeldingsresultaat voor iron lung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20" name="AutoShape 7" descr="Afbeeldingsresultaat voor iron lung"/>
          <p:cNvSpPr>
            <a:spLocks noChangeAspect="1" noChangeArrowheads="1"/>
          </p:cNvSpPr>
          <p:nvPr/>
        </p:nvSpPr>
        <p:spPr bwMode="auto">
          <a:xfrm>
            <a:off x="152400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9221" name="Picture 9" descr="Afbeeldingsresultaat voor iron lu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46" b="8646"/>
          <a:stretch>
            <a:fillRect/>
          </a:stretch>
        </p:blipFill>
        <p:spPr bwMode="auto">
          <a:xfrm>
            <a:off x="1117600" y="3952875"/>
            <a:ext cx="287813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Afbeeldingsresultaat voor ijzeren l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268413"/>
            <a:ext cx="35083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3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beeldingsresultaat voor tracheostomal home mechanical ventilation po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31686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Afbeeldingsresultaat voor tracheostomal home mechanical ventilation pol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92600"/>
            <a:ext cx="508476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0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Afbeeldingsresultaat voor citroen 2cv 1960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291" name="AutoShape 4" descr="Afbeeldingsresultaat voor citroen 2cv 1960"/>
          <p:cNvSpPr>
            <a:spLocks noChangeAspect="1" noChangeArrowheads="1"/>
          </p:cNvSpPr>
          <p:nvPr/>
        </p:nvSpPr>
        <p:spPr bwMode="auto">
          <a:xfrm>
            <a:off x="152400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292" name="AutoShape 6" descr="Afbeeldingsresultaat voor citroen 2cv 1960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1233488"/>
            <a:ext cx="3810000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293" name="Tekstvak 4"/>
          <p:cNvSpPr txBox="1">
            <a:spLocks noChangeArrowheads="1"/>
          </p:cNvSpPr>
          <p:nvPr/>
        </p:nvSpPr>
        <p:spPr bwMode="auto">
          <a:xfrm>
            <a:off x="611188" y="274638"/>
            <a:ext cx="7705725" cy="711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1955</a:t>
            </a: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Ademcentrum Groningen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Beademingscentrum Zuiderzee ziekenhuis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1956  </a:t>
            </a: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Den Haag, Nijmegen, Amsterdam, Leiden,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Utrecht, Enschede, Tilburg en Maastricht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1957</a:t>
            </a: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Rotterdam: ‘Home care’ =&gt; CTB</a:t>
            </a: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1958  </a:t>
            </a: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ECB de Ark (Rotterdam)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1960  </a:t>
            </a: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ECB de Schelp (Den Haag</a:t>
            </a:r>
            <a:r>
              <a:rPr kumimoji="0" lang="nl-NL" altLang="nl-NL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1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Afbeeldingsresultaat voor citroen 2cv 1960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15" name="AutoShape 4" descr="Afbeeldingsresultaat voor citroen 2cv 1960"/>
          <p:cNvSpPr>
            <a:spLocks noChangeAspect="1" noChangeArrowheads="1"/>
          </p:cNvSpPr>
          <p:nvPr/>
        </p:nvSpPr>
        <p:spPr bwMode="auto">
          <a:xfrm>
            <a:off x="152400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16" name="AutoShape 6" descr="Afbeeldingsresultaat voor citroen 2cv 1960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1233488"/>
            <a:ext cx="3810000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17" name="Tekstvak 4"/>
          <p:cNvSpPr txBox="1">
            <a:spLocks noChangeArrowheads="1"/>
          </p:cNvSpPr>
          <p:nvPr/>
        </p:nvSpPr>
        <p:spPr bwMode="auto">
          <a:xfrm>
            <a:off x="304800" y="274638"/>
            <a:ext cx="88392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1965  </a:t>
            </a: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Groningen: ‘Home care’ =&gt; CTB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1966</a:t>
            </a: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Het Dorp (Arnhem)</a:t>
            </a: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1983  </a:t>
            </a: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ECB het Zonnehuis (Zuidhorn)</a:t>
            </a: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8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1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Afbeeldingsresultaat voor citroen 2cv 1960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39" name="AutoShape 4" descr="Afbeeldingsresultaat voor citroen 2cv 1960"/>
          <p:cNvSpPr>
            <a:spLocks noChangeAspect="1" noChangeArrowheads="1"/>
          </p:cNvSpPr>
          <p:nvPr/>
        </p:nvSpPr>
        <p:spPr bwMode="auto">
          <a:xfrm>
            <a:off x="152400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40" name="AutoShape 6" descr="Afbeeldingsresultaat voor citroen 2cv 1960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1233488"/>
            <a:ext cx="3810000" cy="257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41" name="Tekstvak 4"/>
          <p:cNvSpPr txBox="1">
            <a:spLocks noChangeArrowheads="1"/>
          </p:cNvSpPr>
          <p:nvPr/>
        </p:nvSpPr>
        <p:spPr bwMode="auto">
          <a:xfrm>
            <a:off x="290513" y="274638"/>
            <a:ext cx="8839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1985  </a:t>
            </a: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58 pt thuis, 47 in centra voor chronische beademing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Thuis: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negatieve druk (Kuras)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positieve druk (Monnal D) - tracheostoma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			  - 2 mondstuk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				  - 1 neusmasker</a:t>
            </a:r>
          </a:p>
        </p:txBody>
      </p:sp>
      <p:pic>
        <p:nvPicPr>
          <p:cNvPr id="14342" name="Picture 2" descr="Afbeeldingsresultaat voor monnal 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229225"/>
            <a:ext cx="28559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Afbeeldingsresultaat voor tracheostomal home mechanical ventilation pol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2984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Afbeeldingsresultaat voor mouthpiece ventilati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5119688"/>
            <a:ext cx="108108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" descr="Afbeeldingsresultaat voor tracheostomal home mechanical ventilation poli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5132388"/>
            <a:ext cx="12128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 descr="Afbeeldingsresultaat voor home mechanical ventilation history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132388"/>
            <a:ext cx="220503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4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76213"/>
            <a:ext cx="7127875" cy="67627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nl-NL" sz="2400" smtClean="0">
                <a:solidFill>
                  <a:srgbClr val="FFFF00"/>
                </a:solidFill>
                <a:latin typeface="Tahoma" panose="020B0604030504040204" pitchFamily="34" charset="0"/>
              </a:rPr>
              <a:t>Start chronische beademing in Europa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66800" y="3429000"/>
            <a:ext cx="7010400" cy="381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35003" dir="19128844" algn="ctr" rotWithShape="0">
              <a:srgbClr val="660066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66800" y="41148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nl-NL" sz="18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90600" y="34290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2000" b="1" i="0" u="sng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1970 </a:t>
            </a:r>
            <a:r>
              <a:rPr kumimoji="0" lang="en-GB" altLang="nl-NL" sz="2000" b="1" i="0" u="sng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                  </a:t>
            </a:r>
            <a:r>
              <a:rPr kumimoji="0" lang="en-GB" altLang="nl-NL" sz="2000" b="1" i="0" u="sng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1980</a:t>
            </a:r>
            <a:r>
              <a:rPr kumimoji="0" lang="en-GB" altLang="nl-NL" sz="2000" b="1" i="0" u="sng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                  </a:t>
            </a:r>
            <a:r>
              <a:rPr kumimoji="0" lang="en-GB" altLang="nl-NL" sz="2000" b="1" i="0" u="sng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1990</a:t>
            </a:r>
            <a:r>
              <a:rPr kumimoji="0" lang="en-GB" altLang="nl-NL" sz="2000" b="1" i="0" u="sng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                  </a:t>
            </a:r>
            <a:r>
              <a:rPr kumimoji="0" lang="en-GB" altLang="nl-NL" sz="2000" b="1" i="0" u="sng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438400" y="2667000"/>
            <a:ext cx="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087" name="Text Box 7"/>
          <p:cNvSpPr txBox="1">
            <a:spLocks noChangeArrowheads="1"/>
          </p:cNvSpPr>
          <p:nvPr/>
        </p:nvSpPr>
        <p:spPr bwMode="auto">
          <a:xfrm>
            <a:off x="1804988" y="2300288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Denmark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4114800" y="3886200"/>
            <a:ext cx="0" cy="609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089" name="Text Box 9"/>
          <p:cNvSpPr txBox="1">
            <a:spLocks noChangeArrowheads="1"/>
          </p:cNvSpPr>
          <p:nvPr/>
        </p:nvSpPr>
        <p:spPr bwMode="auto">
          <a:xfrm>
            <a:off x="3059113" y="4459288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Netherlands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4495800" y="2667000"/>
            <a:ext cx="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091" name="Text Box 11"/>
          <p:cNvSpPr txBox="1">
            <a:spLocks noChangeArrowheads="1"/>
          </p:cNvSpPr>
          <p:nvPr/>
        </p:nvSpPr>
        <p:spPr bwMode="auto">
          <a:xfrm>
            <a:off x="3956050" y="2319338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France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V="1">
            <a:off x="4800600" y="3886200"/>
            <a:ext cx="0" cy="990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093" name="Text Box 13"/>
          <p:cNvSpPr txBox="1">
            <a:spLocks noChangeArrowheads="1"/>
          </p:cNvSpPr>
          <p:nvPr/>
        </p:nvSpPr>
        <p:spPr bwMode="auto">
          <a:xfrm>
            <a:off x="4175125" y="475615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Sweden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5029200" y="2286000"/>
            <a:ext cx="0" cy="1066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095" name="Text Box 15"/>
          <p:cNvSpPr txBox="1">
            <a:spLocks noChangeArrowheads="1"/>
          </p:cNvSpPr>
          <p:nvPr/>
        </p:nvSpPr>
        <p:spPr bwMode="auto">
          <a:xfrm>
            <a:off x="4387850" y="1673225"/>
            <a:ext cx="1295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Norway</a:t>
            </a: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Finland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5486400" y="3886200"/>
            <a:ext cx="0" cy="1371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097" name="Text Box 17"/>
          <p:cNvSpPr txBox="1">
            <a:spLocks noChangeArrowheads="1"/>
          </p:cNvSpPr>
          <p:nvPr/>
        </p:nvSpPr>
        <p:spPr bwMode="auto">
          <a:xfrm>
            <a:off x="4724400" y="5257800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Belgium Germany    UK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6019800" y="2743200"/>
            <a:ext cx="0" cy="609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099" name="Text Box 19"/>
          <p:cNvSpPr txBox="1">
            <a:spLocks noChangeArrowheads="1"/>
          </p:cNvSpPr>
          <p:nvPr/>
        </p:nvSpPr>
        <p:spPr bwMode="auto">
          <a:xfrm>
            <a:off x="5486400" y="1752600"/>
            <a:ext cx="114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Austria Italy Spain</a:t>
            </a: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6629400" y="2514600"/>
            <a:ext cx="0" cy="838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101" name="Text Box 21"/>
          <p:cNvSpPr txBox="1">
            <a:spLocks noChangeArrowheads="1"/>
          </p:cNvSpPr>
          <p:nvPr/>
        </p:nvSpPr>
        <p:spPr bwMode="auto">
          <a:xfrm>
            <a:off x="6500813" y="2201863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Portugal</a:t>
            </a: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V="1">
            <a:off x="6858000" y="3886200"/>
            <a:ext cx="0" cy="533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103" name="Text Box 23"/>
          <p:cNvSpPr txBox="1">
            <a:spLocks noChangeArrowheads="1"/>
          </p:cNvSpPr>
          <p:nvPr/>
        </p:nvSpPr>
        <p:spPr bwMode="auto">
          <a:xfrm>
            <a:off x="6243638" y="4467225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Greece Ireland Poland</a:t>
            </a:r>
          </a:p>
        </p:txBody>
      </p:sp>
    </p:spTree>
    <p:extLst>
      <p:ext uri="{BB962C8B-B14F-4D97-AF65-F5344CB8AC3E}">
        <p14:creationId xmlns:p14="http://schemas.microsoft.com/office/powerpoint/2010/main" val="5702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76213"/>
            <a:ext cx="7127875" cy="67627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nl-NL" sz="2400" dirty="0" smtClean="0">
                <a:solidFill>
                  <a:srgbClr val="FFFF00"/>
                </a:solidFill>
                <a:latin typeface="Tahoma" panose="020B0604030504040204" pitchFamily="34" charset="0"/>
              </a:rPr>
              <a:t>Start </a:t>
            </a:r>
            <a:r>
              <a:rPr lang="en-GB" altLang="nl-NL" sz="2400" dirty="0" err="1" smtClean="0">
                <a:solidFill>
                  <a:srgbClr val="FFFF00"/>
                </a:solidFill>
                <a:latin typeface="Tahoma" panose="020B0604030504040204" pitchFamily="34" charset="0"/>
              </a:rPr>
              <a:t>chronische</a:t>
            </a:r>
            <a:r>
              <a:rPr lang="en-GB" altLang="nl-NL" sz="2400" dirty="0" smtClean="0">
                <a:solidFill>
                  <a:srgbClr val="FFFF00"/>
                </a:solidFill>
                <a:latin typeface="Tahoma" panose="020B0604030504040204" pitchFamily="34" charset="0"/>
              </a:rPr>
              <a:t> </a:t>
            </a:r>
            <a:r>
              <a:rPr lang="en-GB" altLang="nl-NL" sz="2400" dirty="0" err="1" smtClean="0">
                <a:solidFill>
                  <a:srgbClr val="FFFF00"/>
                </a:solidFill>
                <a:latin typeface="Tahoma" panose="020B0604030504040204" pitchFamily="34" charset="0"/>
              </a:rPr>
              <a:t>beademing</a:t>
            </a:r>
            <a:r>
              <a:rPr lang="en-GB" altLang="nl-NL" sz="2400" dirty="0" smtClean="0">
                <a:solidFill>
                  <a:srgbClr val="FFFF00"/>
                </a:solidFill>
                <a:latin typeface="Tahoma" panose="020B0604030504040204" pitchFamily="34" charset="0"/>
              </a:rPr>
              <a:t> in Nederland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066800" y="3429000"/>
            <a:ext cx="7010400" cy="3810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35003" dir="19128844" algn="ctr" rotWithShape="0">
              <a:srgbClr val="660066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66800" y="41148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nl-NL" sz="18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90600" y="34290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nl-NL" sz="2000" b="1" i="0" u="sng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1970 </a:t>
            </a:r>
            <a:r>
              <a:rPr kumimoji="0" lang="en-GB" altLang="nl-NL" sz="2000" b="1" i="0" u="sng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                  </a:t>
            </a:r>
            <a:r>
              <a:rPr kumimoji="0" lang="en-GB" altLang="nl-NL" sz="2000" b="1" i="0" u="sng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1980</a:t>
            </a:r>
            <a:r>
              <a:rPr kumimoji="0" lang="en-GB" altLang="nl-NL" sz="2000" b="1" i="0" u="sng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                  </a:t>
            </a:r>
            <a:r>
              <a:rPr kumimoji="0" lang="en-GB" altLang="nl-NL" sz="2000" b="1" i="0" u="sng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1990</a:t>
            </a:r>
            <a:r>
              <a:rPr kumimoji="0" lang="en-GB" altLang="nl-NL" sz="2000" b="1" i="0" u="sng" strike="noStrike" kern="1200" cap="none" spc="0" normalizeH="0" baseline="0" noProof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                  </a:t>
            </a:r>
            <a:r>
              <a:rPr kumimoji="0" lang="en-GB" altLang="nl-NL" sz="2000" b="1" i="0" u="sng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2000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438400" y="2667000"/>
            <a:ext cx="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087" name="Text Box 7"/>
          <p:cNvSpPr txBox="1">
            <a:spLocks noChangeArrowheads="1"/>
          </p:cNvSpPr>
          <p:nvPr/>
        </p:nvSpPr>
        <p:spPr bwMode="auto">
          <a:xfrm>
            <a:off x="1804988" y="2300288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Denmark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4114800" y="3886200"/>
            <a:ext cx="0" cy="609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089" name="Text Box 9"/>
          <p:cNvSpPr txBox="1">
            <a:spLocks noChangeArrowheads="1"/>
          </p:cNvSpPr>
          <p:nvPr/>
        </p:nvSpPr>
        <p:spPr bwMode="auto">
          <a:xfrm>
            <a:off x="3059113" y="4459288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Netherlands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495800" y="2667000"/>
            <a:ext cx="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091" name="Text Box 11"/>
          <p:cNvSpPr txBox="1">
            <a:spLocks noChangeArrowheads="1"/>
          </p:cNvSpPr>
          <p:nvPr/>
        </p:nvSpPr>
        <p:spPr bwMode="auto">
          <a:xfrm>
            <a:off x="3956050" y="2319338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France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4800600" y="3886200"/>
            <a:ext cx="0" cy="990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093" name="Text Box 13"/>
          <p:cNvSpPr txBox="1">
            <a:spLocks noChangeArrowheads="1"/>
          </p:cNvSpPr>
          <p:nvPr/>
        </p:nvSpPr>
        <p:spPr bwMode="auto">
          <a:xfrm>
            <a:off x="4175125" y="475615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Sweden</a:t>
            </a: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5029200" y="2286000"/>
            <a:ext cx="0" cy="1066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095" name="Text Box 15"/>
          <p:cNvSpPr txBox="1">
            <a:spLocks noChangeArrowheads="1"/>
          </p:cNvSpPr>
          <p:nvPr/>
        </p:nvSpPr>
        <p:spPr bwMode="auto">
          <a:xfrm>
            <a:off x="4387850" y="1673225"/>
            <a:ext cx="1295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Norway</a:t>
            </a: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Finland</a:t>
            </a: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5486400" y="3886200"/>
            <a:ext cx="0" cy="1371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097" name="Text Box 17"/>
          <p:cNvSpPr txBox="1">
            <a:spLocks noChangeArrowheads="1"/>
          </p:cNvSpPr>
          <p:nvPr/>
        </p:nvSpPr>
        <p:spPr bwMode="auto">
          <a:xfrm>
            <a:off x="4724400" y="5257800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Belgium Germany    UK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6019800" y="2743200"/>
            <a:ext cx="0" cy="609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099" name="Text Box 19"/>
          <p:cNvSpPr txBox="1">
            <a:spLocks noChangeArrowheads="1"/>
          </p:cNvSpPr>
          <p:nvPr/>
        </p:nvSpPr>
        <p:spPr bwMode="auto">
          <a:xfrm>
            <a:off x="5486400" y="1752600"/>
            <a:ext cx="114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Austria Italy Spain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6629400" y="2514600"/>
            <a:ext cx="0" cy="838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101" name="Text Box 21"/>
          <p:cNvSpPr txBox="1">
            <a:spLocks noChangeArrowheads="1"/>
          </p:cNvSpPr>
          <p:nvPr/>
        </p:nvSpPr>
        <p:spPr bwMode="auto">
          <a:xfrm>
            <a:off x="6500813" y="2201863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Portugal</a:t>
            </a: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6858000" y="3886200"/>
            <a:ext cx="0" cy="533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2103" name="Text Box 23"/>
          <p:cNvSpPr txBox="1">
            <a:spLocks noChangeArrowheads="1"/>
          </p:cNvSpPr>
          <p:nvPr/>
        </p:nvSpPr>
        <p:spPr bwMode="auto">
          <a:xfrm>
            <a:off x="6243638" y="4467225"/>
            <a:ext cx="137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ＭＳ Ｐゴシック" panose="020B0600070205080204" pitchFamily="34" charset="-128"/>
                <a:cs typeface="+mn-cs"/>
              </a:rPr>
              <a:t>Greece Ireland Poland</a:t>
            </a:r>
          </a:p>
        </p:txBody>
      </p:sp>
      <p:sp>
        <p:nvSpPr>
          <p:cNvPr id="16410" name="Tekstvak 2"/>
          <p:cNvSpPr txBox="1">
            <a:spLocks noChangeArrowheads="1"/>
          </p:cNvSpPr>
          <p:nvPr/>
        </p:nvSpPr>
        <p:spPr bwMode="auto">
          <a:xfrm>
            <a:off x="6019800" y="3376613"/>
            <a:ext cx="909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sng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1992</a:t>
            </a:r>
          </a:p>
        </p:txBody>
      </p:sp>
      <p:sp>
        <p:nvSpPr>
          <p:cNvPr id="2" name="Ovaal 1"/>
          <p:cNvSpPr/>
          <p:nvPr/>
        </p:nvSpPr>
        <p:spPr bwMode="auto">
          <a:xfrm>
            <a:off x="5873635" y="3195676"/>
            <a:ext cx="1178119" cy="89209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8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144" y="47509"/>
            <a:ext cx="77724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nl-NL" altLang="nl-NL" sz="2400" dirty="0" smtClean="0">
                <a:solidFill>
                  <a:srgbClr val="FFFF00"/>
                </a:solidFill>
                <a:latin typeface="Verdana" panose="020B0604030504040204" pitchFamily="34" charset="0"/>
              </a:rPr>
              <a:t>4 Centra voor Thuisbeademing</a:t>
            </a:r>
          </a:p>
        </p:txBody>
      </p:sp>
      <p:graphicFrame>
        <p:nvGraphicFramePr>
          <p:cNvPr id="43011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627313" y="1557338"/>
          <a:ext cx="349408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hoto Editor Photo" r:id="rId4" imgW="3809524" imgH="4486901" progId="MSPhotoEd.3">
                  <p:embed/>
                </p:oleObj>
              </mc:Choice>
              <mc:Fallback>
                <p:oleObj name="Photo Editor Photo" r:id="rId4" imgW="3809524" imgH="4486901" progId="MSPhotoEd.3">
                  <p:embed/>
                  <p:pic>
                    <p:nvPicPr>
                      <p:cNvPr id="430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557338"/>
                        <a:ext cx="3494087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5508625" y="19891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nl-NL" altLang="nl-NL" sz="2400">
              <a:solidFill>
                <a:schemeClr val="tx1"/>
              </a:solidFill>
            </a:endParaRP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3492500" y="3860800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nl-NL" altLang="nl-NL" sz="2400">
              <a:solidFill>
                <a:schemeClr val="tx1"/>
              </a:solidFill>
            </a:endParaRP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4859338" y="537368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nl-NL" altLang="nl-NL" sz="2400">
              <a:solidFill>
                <a:schemeClr val="tx1"/>
              </a:solidFill>
            </a:endParaRP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4356100" y="3644900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nl-NL" altLang="nl-NL" sz="2400">
              <a:solidFill>
                <a:schemeClr val="tx1"/>
              </a:solidFill>
            </a:endParaRPr>
          </a:p>
        </p:txBody>
      </p:sp>
      <p:pic>
        <p:nvPicPr>
          <p:cNvPr id="43016" name="Picture 8" descr="UMCG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16113"/>
            <a:ext cx="15128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 descr="AZM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41888"/>
            <a:ext cx="15843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 descr="Erasmus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16557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 descr="UMCU_NED_logo_CMY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 b="23335"/>
          <a:stretch>
            <a:fillRect/>
          </a:stretch>
        </p:blipFill>
        <p:spPr bwMode="auto">
          <a:xfrm>
            <a:off x="539750" y="2276475"/>
            <a:ext cx="17287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92825"/>
            <a:ext cx="2273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2195513" y="2852738"/>
            <a:ext cx="2087562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2195513" y="3933825"/>
            <a:ext cx="1296987" cy="57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H="1" flipV="1">
            <a:off x="5580063" y="2060575"/>
            <a:ext cx="1008062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H="1">
            <a:off x="4932363" y="5373688"/>
            <a:ext cx="1727200" cy="7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7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8452" y="642124"/>
            <a:ext cx="8869363" cy="52784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19100" indent="-419100">
              <a:buFontTx/>
              <a:buNone/>
            </a:pPr>
            <a:r>
              <a:rPr lang="nl-NL" altLang="nl-NL" sz="2800" b="1" dirty="0" smtClean="0">
                <a:solidFill>
                  <a:schemeClr val="tx1"/>
                </a:solidFill>
                <a:latin typeface="Tahoma" panose="020B0604030504040204" pitchFamily="34" charset="0"/>
              </a:rPr>
              <a:t>					</a:t>
            </a:r>
            <a:r>
              <a:rPr lang="nl-NL" altLang="nl-NL" b="1" dirty="0" smtClean="0">
                <a:solidFill>
                  <a:srgbClr val="1961AB"/>
                </a:solidFill>
                <a:latin typeface="Tahoma" panose="020B0604030504040204" pitchFamily="34" charset="0"/>
              </a:rPr>
              <a:t>Chronische beademing</a:t>
            </a:r>
          </a:p>
          <a:p>
            <a:pPr marL="419100" indent="-419100" eaLnBrk="1" hangingPunct="1">
              <a:buFontTx/>
              <a:buNone/>
            </a:pPr>
            <a:endParaRPr lang="nl-NL" altLang="nl-NL" sz="2400" dirty="0" smtClean="0"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None/>
            </a:pPr>
            <a:endParaRPr lang="nl-NL" altLang="nl-NL" sz="2400" dirty="0" smtClean="0"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None/>
            </a:pPr>
            <a:r>
              <a:rPr lang="nl-NL" altLang="nl-NL" sz="2400" b="1" dirty="0" smtClean="0">
                <a:latin typeface="Tahoma" panose="020B0604030504040204" pitchFamily="34" charset="0"/>
              </a:rPr>
              <a:t>Beademing:</a:t>
            </a:r>
          </a:p>
          <a:p>
            <a:pPr marL="419100" indent="-419100" eaLnBrk="1" hangingPunct="1">
              <a:buFontTx/>
              <a:buNone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Onder druk lucht in de longen pompen om de ventilatie te </a:t>
            </a:r>
          </a:p>
          <a:p>
            <a:pPr marL="419100" indent="-419100" eaLnBrk="1" hangingPunct="1">
              <a:buFontTx/>
              <a:buNone/>
            </a:pPr>
            <a:r>
              <a:rPr lang="nl-NL" altLang="nl-NL" sz="2400" dirty="0">
                <a:latin typeface="Tahoma" panose="020B0604030504040204" pitchFamily="34" charset="0"/>
              </a:rPr>
              <a:t>h</a:t>
            </a: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erstellen bij patiënten met falende ademhaling</a:t>
            </a:r>
            <a:r>
              <a:rPr lang="nl-NL" altLang="nl-NL" sz="2400" dirty="0" smtClean="0">
                <a:latin typeface="Tahoma" panose="020B0604030504040204" pitchFamily="34" charset="0"/>
              </a:rPr>
              <a:t>.</a:t>
            </a:r>
            <a:endParaRPr lang="nl-NL" altLang="nl-NL" sz="2400" dirty="0" smtClean="0"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None/>
            </a:pPr>
            <a:endParaRPr lang="nl-NL" altLang="nl-NL" sz="2400" dirty="0" smtClean="0"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None/>
            </a:pPr>
            <a:r>
              <a:rPr lang="nl-NL" altLang="nl-NL" sz="2400" b="1" dirty="0" smtClean="0">
                <a:latin typeface="Tahoma" panose="020B0604030504040204" pitchFamily="34" charset="0"/>
              </a:rPr>
              <a:t>Chronisch:</a:t>
            </a:r>
          </a:p>
          <a:p>
            <a:pPr marL="419100" indent="-419100" eaLnBrk="1" hangingPunct="1">
              <a:buFontTx/>
              <a:buNone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In principe levenslang.</a:t>
            </a:r>
          </a:p>
          <a:p>
            <a:pPr marL="419100" indent="-419100" eaLnBrk="1" hangingPunct="1">
              <a:buFontTx/>
              <a:buNone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Buiten het ziekenhuis.</a:t>
            </a:r>
          </a:p>
          <a:p>
            <a:pPr marL="419100" indent="-419100" eaLnBrk="1" hangingPunct="1">
              <a:buFontTx/>
              <a:buNone/>
            </a:pPr>
            <a:endParaRPr lang="nl-NL" altLang="nl-NL" sz="24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None/>
            </a:pPr>
            <a:endParaRPr lang="nl-NL" altLang="nl-NL" sz="2400" dirty="0"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None/>
            </a:pPr>
            <a:endParaRPr lang="nl-NL" altLang="nl-NL" sz="24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419100" indent="-419100">
              <a:buFontTx/>
              <a:buNone/>
            </a:pPr>
            <a:endParaRPr lang="nl-NL" altLang="nl-NL" sz="3600" b="1" dirty="0" smtClean="0">
              <a:latin typeface="Tahoma" panose="020B0604030504040204" pitchFamily="34" charset="0"/>
            </a:endParaRPr>
          </a:p>
          <a:p>
            <a:pPr marL="419100" indent="-419100">
              <a:buFontTx/>
              <a:buNone/>
            </a:pPr>
            <a:endParaRPr lang="nl-NL" altLang="nl-NL" sz="2400" dirty="0" smtClean="0">
              <a:latin typeface="Tahoma" panose="020B0604030504040204" pitchFamily="34" charset="0"/>
            </a:endParaRPr>
          </a:p>
          <a:p>
            <a:pPr marL="419100" indent="-419100">
              <a:buFontTx/>
              <a:buNone/>
            </a:pPr>
            <a:endParaRPr lang="nl-NL" altLang="nl-NL" sz="240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nl-NL" altLang="nl-NL" sz="2400" smtClean="0">
                <a:solidFill>
                  <a:srgbClr val="FFFF00"/>
                </a:solidFill>
                <a:latin typeface="Verdana" panose="020B0604030504040204" pitchFamily="34" charset="0"/>
              </a:rPr>
              <a:t>Vertegenwoordiging keten</a:t>
            </a:r>
          </a:p>
        </p:txBody>
      </p:sp>
      <p:graphicFrame>
        <p:nvGraphicFramePr>
          <p:cNvPr id="2457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627313" y="1557338"/>
          <a:ext cx="349408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hoto Editor Photo" r:id="rId4" imgW="3809524" imgH="4486901" progId="MSPhotoEd.3">
                  <p:embed/>
                </p:oleObj>
              </mc:Choice>
              <mc:Fallback>
                <p:oleObj name="Photo Editor Photo" r:id="rId4" imgW="3809524" imgH="4486901" progId="MSPhotoEd.3">
                  <p:embed/>
                  <p:pic>
                    <p:nvPicPr>
                      <p:cNvPr id="24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557338"/>
                        <a:ext cx="3494087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5508625" y="19891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3492500" y="3860800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4859338" y="537368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4356100" y="3644900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45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97213"/>
            <a:ext cx="2273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Line 13"/>
          <p:cNvSpPr>
            <a:spLocks noChangeShapeType="1"/>
          </p:cNvSpPr>
          <p:nvPr/>
        </p:nvSpPr>
        <p:spPr bwMode="auto">
          <a:xfrm>
            <a:off x="2524125" y="3389313"/>
            <a:ext cx="1836738" cy="127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4586" name="Picture 2" descr="Afbeeldingsresultaat voor spierziekten nederland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182813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Oval 4"/>
          <p:cNvSpPr>
            <a:spLocks noChangeArrowheads="1"/>
          </p:cNvSpPr>
          <p:nvPr/>
        </p:nvSpPr>
        <p:spPr bwMode="auto">
          <a:xfrm flipH="1">
            <a:off x="4356100" y="3413125"/>
            <a:ext cx="115888" cy="207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2400" b="0" i="0" u="sng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4588" name="Picture 6" descr="Afbeeldingsresultaat voor spierziekten nederland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71575"/>
            <a:ext cx="252253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3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465" y="1695058"/>
            <a:ext cx="7135871" cy="43056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60" y="5524738"/>
            <a:ext cx="1240512" cy="952024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4EA8E4B-A59A-1240-AF28-7CF17A4A13DB}"/>
              </a:ext>
            </a:extLst>
          </p:cNvPr>
          <p:cNvSpPr txBox="1">
            <a:spLocks/>
          </p:cNvSpPr>
          <p:nvPr/>
        </p:nvSpPr>
        <p:spPr>
          <a:xfrm>
            <a:off x="645913" y="255084"/>
            <a:ext cx="7093549" cy="494831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lphaLcPeriod"/>
            </a:pPr>
            <a:endParaRPr lang="nl-NL" sz="1800" dirty="0"/>
          </a:p>
          <a:p>
            <a:pPr algn="l">
              <a:lnSpc>
                <a:spcPct val="120000"/>
              </a:lnSpc>
            </a:pPr>
            <a:r>
              <a:rPr lang="nl-NL" sz="3600" dirty="0"/>
              <a:t> </a:t>
            </a:r>
            <a:r>
              <a:rPr lang="nl-NL" sz="8000" b="1" u="sng" dirty="0" smtClean="0">
                <a:solidFill>
                  <a:srgbClr val="FFFF00"/>
                </a:solidFill>
              </a:rPr>
              <a:t>bestuur </a:t>
            </a:r>
            <a:r>
              <a:rPr lang="nl-NL" sz="8000" b="1" u="sng" dirty="0">
                <a:solidFill>
                  <a:srgbClr val="FFFF00"/>
                </a:solidFill>
              </a:rPr>
              <a:t>VSCA</a:t>
            </a:r>
            <a:endParaRPr lang="nl-NL" sz="8000" u="sng" dirty="0">
              <a:solidFill>
                <a:srgbClr val="FFFF00"/>
              </a:solidFill>
            </a:endParaRPr>
          </a:p>
          <a:p>
            <a:pPr algn="l">
              <a:lnSpc>
                <a:spcPct val="120000"/>
              </a:lnSpc>
            </a:pPr>
            <a:r>
              <a:rPr lang="nl-NL" sz="5600" b="1" dirty="0">
                <a:solidFill>
                  <a:schemeClr val="bg1"/>
                </a:solidFill>
              </a:rPr>
              <a:t>Mw. Em. prof. dr. M. (Marianne) de Visser, neuroloog, Amsterdam UMC, locatie AMC, voorzitter VSCA</a:t>
            </a:r>
          </a:p>
          <a:p>
            <a:pPr lvl="0" algn="l">
              <a:lnSpc>
                <a:spcPct val="120000"/>
              </a:lnSpc>
            </a:pPr>
            <a:endParaRPr lang="nl-NL" sz="5600" b="1" dirty="0" smtClean="0">
              <a:solidFill>
                <a:schemeClr val="bg1"/>
              </a:solidFill>
            </a:endParaRPr>
          </a:p>
          <a:p>
            <a:pPr lvl="0" algn="l">
              <a:lnSpc>
                <a:spcPct val="120000"/>
              </a:lnSpc>
            </a:pPr>
            <a:r>
              <a:rPr lang="nl-NL" sz="5600" b="1" dirty="0" smtClean="0">
                <a:solidFill>
                  <a:schemeClr val="bg1"/>
                </a:solidFill>
              </a:rPr>
              <a:t>Dhr</a:t>
            </a:r>
            <a:r>
              <a:rPr lang="nl-NL" sz="5600" b="1" dirty="0">
                <a:solidFill>
                  <a:schemeClr val="bg1"/>
                </a:solidFill>
              </a:rPr>
              <a:t>. dr. M.A. (Michael) Gaytant, internist, Universitair Medisch Centrum Utrecht, Centrum voor Thuisbeademing, Utrecht (voorzitter), </a:t>
            </a:r>
            <a:endParaRPr lang="nl-NL" sz="5600" b="1" dirty="0" smtClean="0">
              <a:solidFill>
                <a:schemeClr val="bg1"/>
              </a:solidFill>
            </a:endParaRPr>
          </a:p>
          <a:p>
            <a:pPr lvl="0" algn="l">
              <a:lnSpc>
                <a:spcPct val="120000"/>
              </a:lnSpc>
            </a:pPr>
            <a:r>
              <a:rPr lang="nl-NL" sz="5600" b="1" dirty="0" smtClean="0">
                <a:solidFill>
                  <a:schemeClr val="bg1"/>
                </a:solidFill>
              </a:rPr>
              <a:t>Dhr</a:t>
            </a:r>
            <a:r>
              <a:rPr lang="nl-NL" sz="5600" b="1" dirty="0">
                <a:solidFill>
                  <a:schemeClr val="bg1"/>
                </a:solidFill>
              </a:rPr>
              <a:t>. prof. dr. P.J. (Peter) Wijkstra, longarts, hoogleraar longziekten en tuberculose in het bijzonder chronische ademhalingsondersteuning, medisch hoofd Centrum voor Thuisbeademing UMC Groningen (</a:t>
            </a:r>
            <a:r>
              <a:rPr lang="nl-NL" sz="5600" b="1" dirty="0" err="1" smtClean="0">
                <a:solidFill>
                  <a:schemeClr val="bg1"/>
                </a:solidFill>
              </a:rPr>
              <a:t>mede-voorzitter</a:t>
            </a:r>
            <a:r>
              <a:rPr lang="nl-NL" sz="5600" b="1" dirty="0" smtClean="0">
                <a:solidFill>
                  <a:schemeClr val="bg1"/>
                </a:solidFill>
              </a:rPr>
              <a:t>), </a:t>
            </a:r>
          </a:p>
          <a:p>
            <a:pPr lvl="0" algn="l">
              <a:lnSpc>
                <a:spcPct val="120000"/>
              </a:lnSpc>
            </a:pPr>
            <a:r>
              <a:rPr lang="nl-NL" sz="5600" b="1" dirty="0" smtClean="0">
                <a:solidFill>
                  <a:schemeClr val="bg1"/>
                </a:solidFill>
              </a:rPr>
              <a:t>Mw</a:t>
            </a:r>
            <a:r>
              <a:rPr lang="nl-NL" sz="5600" b="1" dirty="0">
                <a:solidFill>
                  <a:schemeClr val="bg1"/>
                </a:solidFill>
              </a:rPr>
              <a:t>. drs. J.H. (</a:t>
            </a:r>
            <a:r>
              <a:rPr lang="nl-NL" sz="5600" b="1" dirty="0" err="1">
                <a:solidFill>
                  <a:schemeClr val="bg1"/>
                </a:solidFill>
              </a:rPr>
              <a:t>Rineke</a:t>
            </a:r>
            <a:r>
              <a:rPr lang="nl-NL" sz="5600" b="1" dirty="0">
                <a:solidFill>
                  <a:schemeClr val="bg1"/>
                </a:solidFill>
              </a:rPr>
              <a:t>) Jaspers </a:t>
            </a:r>
            <a:r>
              <a:rPr lang="nl-NL" sz="5600" b="1" dirty="0" err="1">
                <a:solidFill>
                  <a:schemeClr val="bg1"/>
                </a:solidFill>
              </a:rPr>
              <a:t>Focks</a:t>
            </a:r>
            <a:r>
              <a:rPr lang="nl-NL" sz="5600" b="1" dirty="0">
                <a:solidFill>
                  <a:schemeClr val="bg1"/>
                </a:solidFill>
              </a:rPr>
              <a:t>, revalidatiearts NMA/ ALS, Roessingh centrum voor Revalidatie, Enschede, </a:t>
            </a:r>
          </a:p>
          <a:p>
            <a:pPr lvl="0" algn="l">
              <a:lnSpc>
                <a:spcPct val="120000"/>
              </a:lnSpc>
            </a:pPr>
            <a:r>
              <a:rPr lang="nl-NL" sz="5600" b="1" dirty="0">
                <a:solidFill>
                  <a:schemeClr val="bg1"/>
                </a:solidFill>
              </a:rPr>
              <a:t>Mw. K.S. (Carla) Smedema MMI, manager zorg Santé </a:t>
            </a:r>
            <a:r>
              <a:rPr lang="nl-NL" sz="5600" b="1" dirty="0" smtClean="0">
                <a:solidFill>
                  <a:schemeClr val="bg1"/>
                </a:solidFill>
              </a:rPr>
              <a:t>Partners</a:t>
            </a:r>
            <a:endParaRPr lang="nl-NL" sz="5600" b="1" dirty="0">
              <a:solidFill>
                <a:schemeClr val="bg1"/>
              </a:solidFill>
            </a:endParaRPr>
          </a:p>
          <a:p>
            <a:pPr lvl="0" algn="l">
              <a:lnSpc>
                <a:spcPct val="120000"/>
              </a:lnSpc>
            </a:pPr>
            <a:r>
              <a:rPr lang="nl-NL" sz="5600" b="1" dirty="0">
                <a:solidFill>
                  <a:schemeClr val="bg1"/>
                </a:solidFill>
              </a:rPr>
              <a:t>Dhr. drs. M.F.TH. (Marcel) </a:t>
            </a:r>
            <a:r>
              <a:rPr lang="nl-NL" sz="5600" b="1" dirty="0" err="1">
                <a:solidFill>
                  <a:schemeClr val="bg1"/>
                </a:solidFill>
              </a:rPr>
              <a:t>Timmen</a:t>
            </a:r>
            <a:r>
              <a:rPr lang="nl-NL" sz="5600" b="1" dirty="0">
                <a:solidFill>
                  <a:schemeClr val="bg1"/>
                </a:solidFill>
              </a:rPr>
              <a:t>, directeur Spierziekten </a:t>
            </a:r>
            <a:r>
              <a:rPr lang="nl-NL" sz="5600" b="1" dirty="0" smtClean="0">
                <a:solidFill>
                  <a:schemeClr val="bg1"/>
                </a:solidFill>
              </a:rPr>
              <a:t>Nederland</a:t>
            </a:r>
            <a:endParaRPr lang="nl-NL" sz="5600" b="1" dirty="0">
              <a:solidFill>
                <a:schemeClr val="bg1"/>
              </a:solidFill>
            </a:endParaRPr>
          </a:p>
          <a:p>
            <a:pPr lvl="0" algn="l">
              <a:lnSpc>
                <a:spcPct val="120000"/>
              </a:lnSpc>
            </a:pPr>
            <a:r>
              <a:rPr lang="nl-NL" sz="5600" b="1" dirty="0">
                <a:solidFill>
                  <a:schemeClr val="bg1"/>
                </a:solidFill>
              </a:rPr>
              <a:t>Mw. drs. L.P. (Laura) Verweij, verpleegkundig Specialist chronische beademing bij kinderen WKZ kinder-IC UMC </a:t>
            </a:r>
            <a:r>
              <a:rPr lang="nl-NL" sz="5600" b="1" dirty="0" smtClean="0">
                <a:solidFill>
                  <a:schemeClr val="bg1"/>
                </a:solidFill>
              </a:rPr>
              <a:t>Utrecht</a:t>
            </a:r>
            <a:endParaRPr lang="nl-NL" sz="5600" b="1" dirty="0">
              <a:solidFill>
                <a:schemeClr val="bg1"/>
              </a:solidFill>
            </a:endParaRPr>
          </a:p>
          <a:p>
            <a:pPr lvl="0" algn="l">
              <a:lnSpc>
                <a:spcPct val="120000"/>
              </a:lnSpc>
            </a:pPr>
            <a:r>
              <a:rPr lang="nl-NL" sz="5600" b="1" dirty="0" smtClean="0">
                <a:solidFill>
                  <a:schemeClr val="bg1"/>
                </a:solidFill>
              </a:rPr>
              <a:t>Dhr</a:t>
            </a:r>
            <a:r>
              <a:rPr lang="nl-NL" sz="5600" b="1" dirty="0">
                <a:solidFill>
                  <a:schemeClr val="bg1"/>
                </a:solidFill>
              </a:rPr>
              <a:t>. P.W. (Peter) van der </a:t>
            </a:r>
            <a:r>
              <a:rPr lang="nl-NL" sz="5600" b="1" dirty="0" smtClean="0">
                <a:solidFill>
                  <a:schemeClr val="bg1"/>
                </a:solidFill>
              </a:rPr>
              <a:t>Vlist, namens mantelzorgers</a:t>
            </a:r>
            <a:endParaRPr lang="nl-NL" sz="5600" b="1" dirty="0">
              <a:solidFill>
                <a:schemeClr val="bg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nl-NL" sz="5600" dirty="0">
                <a:solidFill>
                  <a:schemeClr val="bg1"/>
                </a:solidFill>
              </a:rPr>
              <a:t> </a:t>
            </a:r>
          </a:p>
          <a:p>
            <a:pPr algn="l">
              <a:lnSpc>
                <a:spcPct val="120000"/>
              </a:lnSpc>
            </a:pPr>
            <a:r>
              <a:rPr lang="nl-NL" sz="5600" b="1" u="sng" dirty="0" smtClean="0">
                <a:solidFill>
                  <a:srgbClr val="FFFF00"/>
                </a:solidFill>
              </a:rPr>
              <a:t>Beleidsadviseur </a:t>
            </a:r>
            <a:r>
              <a:rPr lang="nl-NL" sz="5600" b="1" u="sng" dirty="0">
                <a:solidFill>
                  <a:srgbClr val="FFFF00"/>
                </a:solidFill>
              </a:rPr>
              <a:t>VSCA</a:t>
            </a:r>
          </a:p>
          <a:p>
            <a:pPr lvl="0" algn="l">
              <a:lnSpc>
                <a:spcPct val="120000"/>
              </a:lnSpc>
            </a:pPr>
            <a:r>
              <a:rPr lang="nl-NL" sz="5600" dirty="0" smtClean="0">
                <a:solidFill>
                  <a:schemeClr val="bg1"/>
                </a:solidFill>
              </a:rPr>
              <a:t>Charlotte van Esch (Spierziekten Nederland en VSCA)</a:t>
            </a:r>
            <a:endParaRPr lang="nl-NL" sz="5600" dirty="0">
              <a:solidFill>
                <a:schemeClr val="bg1"/>
              </a:solidFill>
            </a:endParaRPr>
          </a:p>
          <a:p>
            <a:pPr algn="l">
              <a:lnSpc>
                <a:spcPct val="120000"/>
              </a:lnSpc>
            </a:pPr>
            <a:r>
              <a:rPr lang="nl-NL" sz="1800" dirty="0"/>
              <a:t> </a:t>
            </a:r>
          </a:p>
          <a:p>
            <a:pPr algn="l">
              <a:lnSpc>
                <a:spcPct val="120000"/>
              </a:lnSpc>
            </a:pPr>
            <a:endParaRPr lang="nl-NL" sz="1800" dirty="0"/>
          </a:p>
          <a:p>
            <a:pPr algn="l">
              <a:lnSpc>
                <a:spcPct val="120000"/>
              </a:lnSpc>
            </a:pPr>
            <a:endParaRPr lang="nl-NL" sz="1800" dirty="0"/>
          </a:p>
          <a:p>
            <a:pPr algn="l">
              <a:lnSpc>
                <a:spcPct val="120000"/>
              </a:lnSpc>
            </a:pPr>
            <a:endParaRPr lang="nl-NL" sz="1800" dirty="0"/>
          </a:p>
          <a:p>
            <a:pPr algn="l">
              <a:lnSpc>
                <a:spcPct val="150000"/>
              </a:lnSpc>
            </a:pPr>
            <a:endParaRPr lang="nl-NL" sz="675" dirty="0"/>
          </a:p>
          <a:p>
            <a:endParaRPr lang="nl-NL" sz="1800" dirty="0"/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nl-NL" sz="1800" dirty="0"/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nl-NL" sz="1800" dirty="0"/>
          </a:p>
          <a:p>
            <a:pPr marL="385763" indent="-385763">
              <a:buFont typeface="Arial" panose="020B0604020202020204" pitchFamily="34" charset="0"/>
              <a:buAutoNum type="arabicPeriod"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9961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kstvak 1"/>
          <p:cNvSpPr txBox="1">
            <a:spLocks noChangeArrowheads="1"/>
          </p:cNvSpPr>
          <p:nvPr/>
        </p:nvSpPr>
        <p:spPr bwMode="auto">
          <a:xfrm>
            <a:off x="3132138" y="4292600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+654</a:t>
            </a:r>
          </a:p>
        </p:txBody>
      </p:sp>
      <p:sp>
        <p:nvSpPr>
          <p:cNvPr id="52228" name="Tekstvak 6"/>
          <p:cNvSpPr txBox="1">
            <a:spLocks noChangeArrowheads="1"/>
          </p:cNvSpPr>
          <p:nvPr/>
        </p:nvSpPr>
        <p:spPr bwMode="auto">
          <a:xfrm>
            <a:off x="7092950" y="1844675"/>
            <a:ext cx="93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+939</a:t>
            </a:r>
          </a:p>
        </p:txBody>
      </p:sp>
      <p:sp>
        <p:nvSpPr>
          <p:cNvPr id="52229" name="Tekstvak 7"/>
          <p:cNvSpPr txBox="1">
            <a:spLocks noChangeArrowheads="1"/>
          </p:cNvSpPr>
          <p:nvPr/>
        </p:nvSpPr>
        <p:spPr bwMode="auto">
          <a:xfrm>
            <a:off x="5795963" y="2565400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+762</a:t>
            </a:r>
          </a:p>
        </p:txBody>
      </p:sp>
      <p:sp>
        <p:nvSpPr>
          <p:cNvPr id="52230" name="Tekstvak 8"/>
          <p:cNvSpPr txBox="1">
            <a:spLocks noChangeArrowheads="1"/>
          </p:cNvSpPr>
          <p:nvPr/>
        </p:nvSpPr>
        <p:spPr bwMode="auto">
          <a:xfrm>
            <a:off x="4500563" y="3357563"/>
            <a:ext cx="935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+1166</a:t>
            </a:r>
          </a:p>
        </p:txBody>
      </p:sp>
      <p:sp>
        <p:nvSpPr>
          <p:cNvPr id="52231" name="Tekstvak 1"/>
          <p:cNvSpPr txBox="1">
            <a:spLocks noChangeArrowheads="1"/>
          </p:cNvSpPr>
          <p:nvPr/>
        </p:nvSpPr>
        <p:spPr bwMode="auto">
          <a:xfrm>
            <a:off x="2082229" y="5909765"/>
            <a:ext cx="5115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defTabSz="914400" eaLnBrk="0" hangingPunct="0">
              <a:spcBef>
                <a:spcPct val="0"/>
              </a:spcBef>
              <a:buNone/>
              <a:defRPr/>
            </a:pPr>
            <a:r>
              <a:rPr kumimoji="0" lang="nl-NL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             </a:t>
            </a:r>
            <a:r>
              <a:rPr kumimoji="0" lang="nl-NL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01-01-2022</a:t>
            </a: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: </a:t>
            </a:r>
            <a:r>
              <a:rPr kumimoji="0" lang="nl-NL" alt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4384 </a:t>
            </a: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23478" y="1387474"/>
            <a:ext cx="12285451" cy="9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30" y="1381046"/>
            <a:ext cx="7186926" cy="416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466" y="2105947"/>
            <a:ext cx="5851845" cy="35272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460465" y="1037627"/>
            <a:ext cx="1881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2018-2022</a:t>
            </a:r>
          </a:p>
        </p:txBody>
      </p:sp>
      <p:sp>
        <p:nvSpPr>
          <p:cNvPr id="4" name="AutoShape 8" descr="https://media.euobserver.com/cd1df610241618c6cec133fa842e716c-800x.jpg"/>
          <p:cNvSpPr>
            <a:spLocks noChangeAspect="1" noChangeArrowheads="1"/>
          </p:cNvSpPr>
          <p:nvPr/>
        </p:nvSpPr>
        <p:spPr bwMode="auto">
          <a:xfrm>
            <a:off x="155575" y="50943"/>
            <a:ext cx="966643" cy="96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5" name="AutoShape 14" descr="Ukraine-Russia war, in 7 cartoons from around the world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6" name="AutoShape 16" descr="Ukraine-Russia news: Russian President Vladimir Putin (left) and his Ukranian counterpart Volodymyr Zelenskyy (right). "/>
          <p:cNvSpPr>
            <a:spLocks noChangeAspect="1" noChangeArrowheads="1"/>
          </p:cNvSpPr>
          <p:nvPr/>
        </p:nvSpPr>
        <p:spPr bwMode="auto">
          <a:xfrm>
            <a:off x="307975" y="8651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06712"/>
              </p:ext>
            </p:extLst>
          </p:nvPr>
        </p:nvGraphicFramePr>
        <p:xfrm>
          <a:off x="2342270" y="1181421"/>
          <a:ext cx="6081640" cy="5383530"/>
        </p:xfrm>
        <a:graphic>
          <a:graphicData uri="http://schemas.openxmlformats.org/drawingml/2006/table">
            <a:tbl>
              <a:tblPr firstRow="1" firstCol="1" bandRow="1"/>
              <a:tblGrid>
                <a:gridCol w="2124591">
                  <a:extLst>
                    <a:ext uri="{9D8B030D-6E8A-4147-A177-3AD203B41FA5}">
                      <a16:colId xmlns:a16="http://schemas.microsoft.com/office/drawing/2014/main" val="2593096545"/>
                    </a:ext>
                  </a:extLst>
                </a:gridCol>
                <a:gridCol w="1248197">
                  <a:extLst>
                    <a:ext uri="{9D8B030D-6E8A-4147-A177-3AD203B41FA5}">
                      <a16:colId xmlns:a16="http://schemas.microsoft.com/office/drawing/2014/main" val="4015925847"/>
                    </a:ext>
                  </a:extLst>
                </a:gridCol>
                <a:gridCol w="1274753">
                  <a:extLst>
                    <a:ext uri="{9D8B030D-6E8A-4147-A177-3AD203B41FA5}">
                      <a16:colId xmlns:a16="http://schemas.microsoft.com/office/drawing/2014/main" val="2444023520"/>
                    </a:ext>
                  </a:extLst>
                </a:gridCol>
                <a:gridCol w="1434099">
                  <a:extLst>
                    <a:ext uri="{9D8B030D-6E8A-4147-A177-3AD203B41FA5}">
                      <a16:colId xmlns:a16="http://schemas.microsoft.com/office/drawing/2014/main" val="1146388150"/>
                    </a:ext>
                  </a:extLst>
                </a:gridCol>
              </a:tblGrid>
              <a:tr h="220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0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Totaal</a:t>
                      </a:r>
                      <a:endParaRPr lang="nl-NL" sz="10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nl-NL" sz="105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702461"/>
                  </a:ext>
                </a:extLst>
              </a:tr>
              <a:tr h="415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Beademende patiënten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4384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050114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Neuromusculair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2276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52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983163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Thoraxwand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733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385563"/>
                  </a:ext>
                </a:extLst>
              </a:tr>
              <a:tr h="415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Longen/luchtwegen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680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30921"/>
                  </a:ext>
                </a:extLst>
              </a:tr>
              <a:tr h="415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Apneu syndroom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670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009584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Overig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500678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Totaal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691833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802286"/>
                  </a:ext>
                </a:extLst>
              </a:tr>
              <a:tr h="415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Beademende patiënten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4384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341494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Niet-invasief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3987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243264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Invasief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350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291813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003515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Totaal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07264"/>
                  </a:ext>
                </a:extLst>
              </a:tr>
              <a:tr h="415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Beademende patiënten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i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4384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633861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Thuis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3688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84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181010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Woonvorm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150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377415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Verpleeghuis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172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790198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Elders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300028"/>
                  </a:ext>
                </a:extLst>
              </a:tr>
              <a:tr h="220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Fokus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nl-NL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102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788398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56474" y="1819534"/>
            <a:ext cx="13009233" cy="62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3303270" y="277589"/>
            <a:ext cx="512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FFFF00"/>
                </a:solidFill>
              </a:rPr>
              <a:t>Per 1-1-2022</a:t>
            </a:r>
            <a:endParaRPr lang="nl-NL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2417050" y="56816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nl-NL" dirty="0" err="1" smtClean="0">
                <a:solidFill>
                  <a:srgbClr val="FFFF00"/>
                </a:solidFill>
              </a:rPr>
              <a:t>Totaal</a:t>
            </a:r>
            <a:r>
              <a:rPr lang="en-GB" altLang="nl-NL" dirty="0" smtClean="0">
                <a:solidFill>
                  <a:srgbClr val="FFFF00"/>
                </a:solidFill>
              </a:rPr>
              <a:t> per diagnose </a:t>
            </a:r>
            <a:endParaRPr lang="nl-NL" altLang="nl-NL" dirty="0" smtClean="0">
              <a:solidFill>
                <a:srgbClr val="FFFF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579568" y="2609389"/>
            <a:ext cx="11313883" cy="6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55" y="1706142"/>
            <a:ext cx="6455708" cy="41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nl-NL" dirty="0" err="1" smtClean="0">
                <a:solidFill>
                  <a:srgbClr val="FFFF00"/>
                </a:solidFill>
              </a:rPr>
              <a:t>Verdeling</a:t>
            </a:r>
            <a:r>
              <a:rPr lang="en-GB" altLang="nl-NL" dirty="0" smtClean="0">
                <a:solidFill>
                  <a:srgbClr val="FFFF00"/>
                </a:solidFill>
              </a:rPr>
              <a:t> per centrum </a:t>
            </a:r>
            <a:endParaRPr lang="nl-NL" altLang="nl-NL" dirty="0" smtClean="0">
              <a:solidFill>
                <a:srgbClr val="FFFF00"/>
              </a:solidFill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89138"/>
            <a:ext cx="69437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0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108709" y="4061520"/>
            <a:ext cx="11820381" cy="5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10" y="1783080"/>
            <a:ext cx="6383361" cy="428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3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795" y="0"/>
            <a:ext cx="8229600" cy="1143000"/>
          </a:xfrm>
        </p:spPr>
        <p:txBody>
          <a:bodyPr/>
          <a:lstStyle/>
          <a:p>
            <a:pPr eaLnBrk="1" hangingPunct="1"/>
            <a:endParaRPr lang="nl-NL" altLang="nl-NL" dirty="0" smtClean="0">
              <a:solidFill>
                <a:srgbClr val="FFFF00"/>
              </a:solidFill>
            </a:endParaRPr>
          </a:p>
        </p:txBody>
      </p: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1956806" y="2225946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88%</a:t>
            </a:r>
          </a:p>
        </p:txBody>
      </p:sp>
      <p:pic>
        <p:nvPicPr>
          <p:cNvPr id="8193" name="Grafiek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7" y="2029521"/>
            <a:ext cx="6958360" cy="383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794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nl-NL" altLang="nl-NL" sz="2400" smtClean="0">
                <a:solidFill>
                  <a:srgbClr val="FFFF00"/>
                </a:solidFill>
                <a:latin typeface="Verdana" panose="020B0604030504040204" pitchFamily="34" charset="0"/>
              </a:rPr>
              <a:t>Taken CTB</a:t>
            </a:r>
            <a:r>
              <a:rPr lang="nl-NL" altLang="nl-NL" sz="3200" b="0" smtClean="0">
                <a:latin typeface="Tahoma" panose="020B0604030504040204" pitchFamily="34" charset="0"/>
              </a:rPr>
              <a:t> </a:t>
            </a:r>
            <a:endParaRPr lang="nl-NL" altLang="nl-NL" smtClean="0">
              <a:latin typeface="UMC Frutiger" panose="02000503050000020004" pitchFamily="2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196975"/>
            <a:ext cx="8229600" cy="50847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nl-NL" altLang="nl-NL" dirty="0" smtClean="0">
                <a:solidFill>
                  <a:schemeClr val="bg1"/>
                </a:solidFill>
              </a:rPr>
              <a:t>Informeren</a:t>
            </a:r>
          </a:p>
          <a:p>
            <a:pPr eaLnBrk="1" hangingPunct="1">
              <a:lnSpc>
                <a:spcPct val="180000"/>
              </a:lnSpc>
            </a:pPr>
            <a:r>
              <a:rPr lang="nl-NL" altLang="nl-NL" dirty="0" smtClean="0">
                <a:solidFill>
                  <a:schemeClr val="bg1"/>
                </a:solidFill>
              </a:rPr>
              <a:t>Indiceren</a:t>
            </a:r>
          </a:p>
          <a:p>
            <a:pPr eaLnBrk="1" hangingPunct="1">
              <a:lnSpc>
                <a:spcPct val="180000"/>
              </a:lnSpc>
            </a:pPr>
            <a:r>
              <a:rPr lang="nl-NL" altLang="nl-NL" dirty="0" smtClean="0">
                <a:solidFill>
                  <a:schemeClr val="bg1"/>
                </a:solidFill>
              </a:rPr>
              <a:t>Instellen </a:t>
            </a:r>
            <a:r>
              <a:rPr lang="nl-NL" altLang="nl-NL" dirty="0" err="1" smtClean="0">
                <a:solidFill>
                  <a:schemeClr val="bg1"/>
                </a:solidFill>
              </a:rPr>
              <a:t>zkhs</a:t>
            </a:r>
            <a:endParaRPr lang="nl-NL" altLang="nl-NL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80000"/>
              </a:lnSpc>
            </a:pPr>
            <a:r>
              <a:rPr lang="nl-NL" altLang="nl-NL" dirty="0" smtClean="0">
                <a:solidFill>
                  <a:schemeClr val="bg1"/>
                </a:solidFill>
              </a:rPr>
              <a:t>Scholen</a:t>
            </a:r>
          </a:p>
          <a:p>
            <a:pPr eaLnBrk="1" hangingPunct="1">
              <a:lnSpc>
                <a:spcPct val="180000"/>
              </a:lnSpc>
            </a:pPr>
            <a:r>
              <a:rPr lang="nl-NL" altLang="nl-NL" dirty="0" smtClean="0">
                <a:solidFill>
                  <a:schemeClr val="bg1"/>
                </a:solidFill>
              </a:rPr>
              <a:t>Afstemmen</a:t>
            </a:r>
          </a:p>
          <a:p>
            <a:pPr eaLnBrk="1" hangingPunct="1">
              <a:lnSpc>
                <a:spcPct val="180000"/>
              </a:lnSpc>
            </a:pPr>
            <a:r>
              <a:rPr lang="nl-NL" altLang="nl-NL" dirty="0" smtClean="0">
                <a:solidFill>
                  <a:schemeClr val="bg1"/>
                </a:solidFill>
              </a:rPr>
              <a:t>Innoveren</a:t>
            </a:r>
          </a:p>
          <a:p>
            <a:pPr eaLnBrk="1" hangingPunct="1">
              <a:lnSpc>
                <a:spcPct val="180000"/>
              </a:lnSpc>
            </a:pPr>
            <a:r>
              <a:rPr lang="nl-NL" altLang="nl-NL" dirty="0" smtClean="0">
                <a:solidFill>
                  <a:schemeClr val="bg1"/>
                </a:solidFill>
              </a:rPr>
              <a:t>Poli</a:t>
            </a:r>
          </a:p>
          <a:p>
            <a:pPr eaLnBrk="1" hangingPunct="1">
              <a:lnSpc>
                <a:spcPct val="180000"/>
              </a:lnSpc>
            </a:pPr>
            <a:r>
              <a:rPr lang="nl-NL" altLang="nl-NL" dirty="0" smtClean="0">
                <a:solidFill>
                  <a:schemeClr val="bg1"/>
                </a:solidFill>
              </a:rPr>
              <a:t>Huisbezoeken</a:t>
            </a:r>
          </a:p>
          <a:p>
            <a:pPr eaLnBrk="1" hangingPunct="1">
              <a:lnSpc>
                <a:spcPct val="180000"/>
              </a:lnSpc>
            </a:pPr>
            <a:r>
              <a:rPr lang="nl-NL" altLang="nl-NL" dirty="0" smtClean="0">
                <a:solidFill>
                  <a:schemeClr val="bg1"/>
                </a:solidFill>
              </a:rPr>
              <a:t>Thuis en instellen in andere ziekenhuizen</a:t>
            </a:r>
          </a:p>
        </p:txBody>
      </p:sp>
      <p:pic>
        <p:nvPicPr>
          <p:cNvPr id="60420" name="Picture 4" descr="spi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60350"/>
            <a:ext cx="6254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2" descr="HPIM06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2"/>
          <a:stretch>
            <a:fillRect/>
          </a:stretch>
        </p:blipFill>
        <p:spPr bwMode="auto">
          <a:xfrm>
            <a:off x="3300413" y="1268413"/>
            <a:ext cx="2476500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2" descr="Huisbezoe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368425"/>
            <a:ext cx="2093913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3" name="Picture 3" descr="Oplei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573463"/>
            <a:ext cx="2179638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4" name="Picture 4" descr="HJWmetp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589338"/>
            <a:ext cx="2160587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6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>
          <a:xfrm>
            <a:off x="460375" y="1327150"/>
            <a:ext cx="7135813" cy="43053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nl-NL" smtClean="0"/>
              <a:t/>
            </a:r>
            <a:br>
              <a:rPr lang="en-US" altLang="nl-NL" smtClean="0"/>
            </a:br>
            <a:r>
              <a:rPr lang="en-US" altLang="nl-NL" smtClean="0"/>
              <a:t/>
            </a:r>
            <a:br>
              <a:rPr lang="en-US" altLang="nl-NL" smtClean="0"/>
            </a:br>
            <a:endParaRPr lang="en-US" altLang="nl-NL" smtClean="0"/>
          </a:p>
        </p:txBody>
      </p:sp>
      <p:sp>
        <p:nvSpPr>
          <p:cNvPr id="4" name="AutoShape 8" descr="https://media.euobserver.com/cd1df610241618c6cec133fa842e716c-800x.jpg"/>
          <p:cNvSpPr>
            <a:spLocks noChangeAspect="1" noChangeArrowheads="1"/>
          </p:cNvSpPr>
          <p:nvPr/>
        </p:nvSpPr>
        <p:spPr bwMode="auto">
          <a:xfrm>
            <a:off x="155575" y="50800"/>
            <a:ext cx="966788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AutoShape 14" descr="Ukraine-Russia war, in 7 cartoons from around the world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AutoShape 16" descr="Ukraine-Russia news: Russian President Vladimir Putin (left) and his Ukranian counterpart Volodymyr Zelenskyy (right). "/>
          <p:cNvSpPr>
            <a:spLocks noChangeAspect="1" noChangeArrowheads="1"/>
          </p:cNvSpPr>
          <p:nvPr/>
        </p:nvSpPr>
        <p:spPr bwMode="auto">
          <a:xfrm>
            <a:off x="307975" y="865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446" name="Picture 5" descr="keten thuisbeade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13"/>
          <a:stretch>
            <a:fillRect/>
          </a:stretch>
        </p:blipFill>
        <p:spPr bwMode="auto">
          <a:xfrm>
            <a:off x="2319338" y="1895475"/>
            <a:ext cx="48418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2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4784725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842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nl-NL" altLang="nl-NL" b="1">
              <a:solidFill>
                <a:schemeClr val="tx1"/>
              </a:solidFill>
            </a:endParaRP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3563938" y="2781300"/>
            <a:ext cx="360362" cy="46672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nl-NL" altLang="nl-NL" sz="2400">
              <a:solidFill>
                <a:schemeClr val="tx1"/>
              </a:solidFill>
            </a:endParaRPr>
          </a:p>
        </p:txBody>
      </p:sp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3203575" y="2708275"/>
            <a:ext cx="7207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nl-NL" altLang="nl-NL" sz="2400">
              <a:solidFill>
                <a:schemeClr val="tx1"/>
              </a:solidFill>
            </a:endParaRPr>
          </a:p>
        </p:txBody>
      </p:sp>
      <p:sp>
        <p:nvSpPr>
          <p:cNvPr id="5128" name="Line 16"/>
          <p:cNvSpPr>
            <a:spLocks noChangeShapeType="1"/>
          </p:cNvSpPr>
          <p:nvPr/>
        </p:nvSpPr>
        <p:spPr bwMode="auto">
          <a:xfrm>
            <a:off x="2606880" y="1456418"/>
            <a:ext cx="761591" cy="96270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nl-NL"/>
          </a:p>
        </p:txBody>
      </p:sp>
      <p:sp>
        <p:nvSpPr>
          <p:cNvPr id="5129" name="Text Box 17"/>
          <p:cNvSpPr txBox="1">
            <a:spLocks noChangeArrowheads="1"/>
          </p:cNvSpPr>
          <p:nvPr/>
        </p:nvSpPr>
        <p:spPr bwMode="auto">
          <a:xfrm>
            <a:off x="2078379" y="1545885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NL" altLang="nl-NL" b="1" dirty="0">
                <a:solidFill>
                  <a:schemeClr val="tx1"/>
                </a:solidFill>
              </a:rPr>
              <a:t>O</a:t>
            </a:r>
            <a:r>
              <a:rPr lang="nl-NL" altLang="nl-NL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30" name="Line 18"/>
          <p:cNvSpPr>
            <a:spLocks noChangeShapeType="1"/>
          </p:cNvSpPr>
          <p:nvPr/>
        </p:nvSpPr>
        <p:spPr bwMode="auto">
          <a:xfrm flipH="1" flipV="1">
            <a:off x="4508387" y="1510848"/>
            <a:ext cx="773556" cy="9627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nl-NL"/>
          </a:p>
        </p:txBody>
      </p:sp>
      <p:sp>
        <p:nvSpPr>
          <p:cNvPr id="5131" name="Text Box 19"/>
          <p:cNvSpPr txBox="1">
            <a:spLocks noChangeArrowheads="1"/>
          </p:cNvSpPr>
          <p:nvPr/>
        </p:nvSpPr>
        <p:spPr bwMode="auto">
          <a:xfrm>
            <a:off x="5076031" y="1593850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NL" altLang="nl-NL" b="1" dirty="0">
                <a:solidFill>
                  <a:schemeClr val="tx1"/>
                </a:solidFill>
              </a:rPr>
              <a:t>CO</a:t>
            </a:r>
            <a:r>
              <a:rPr lang="nl-NL" altLang="nl-NL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32" name="Text Box 20"/>
          <p:cNvSpPr txBox="1">
            <a:spLocks noChangeArrowheads="1"/>
          </p:cNvSpPr>
          <p:nvPr/>
        </p:nvSpPr>
        <p:spPr bwMode="auto">
          <a:xfrm>
            <a:off x="2555875" y="5949950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NL" altLang="nl-NL" sz="2400" b="1">
                <a:solidFill>
                  <a:schemeClr val="tx1"/>
                </a:solidFill>
              </a:rPr>
              <a:t>oxygenatie</a:t>
            </a:r>
          </a:p>
        </p:txBody>
      </p:sp>
      <p:sp>
        <p:nvSpPr>
          <p:cNvPr id="5133" name="Text Box 21"/>
          <p:cNvSpPr txBox="1">
            <a:spLocks noChangeArrowheads="1"/>
          </p:cNvSpPr>
          <p:nvPr/>
        </p:nvSpPr>
        <p:spPr bwMode="auto">
          <a:xfrm>
            <a:off x="4859338" y="5949950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l-NL" altLang="nl-NL" sz="2400" b="1">
                <a:solidFill>
                  <a:schemeClr val="tx1"/>
                </a:solidFill>
              </a:rPr>
              <a:t>ventilatie</a:t>
            </a:r>
          </a:p>
        </p:txBody>
      </p:sp>
      <p:pic>
        <p:nvPicPr>
          <p:cNvPr id="5134" name="Picture 22" descr="brea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20938"/>
            <a:ext cx="45370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957954" y="403950"/>
            <a:ext cx="6236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1961AB"/>
                </a:solidFill>
              </a:rPr>
              <a:t>werking ademhalingsspieren</a:t>
            </a:r>
            <a:endParaRPr lang="nl-NL" sz="3200" b="1" dirty="0">
              <a:solidFill>
                <a:srgbClr val="196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media.euobserver.com/cd1df610241618c6cec133fa842e716c-800x.jpg"/>
          <p:cNvSpPr>
            <a:spLocks noChangeAspect="1" noChangeArrowheads="1"/>
          </p:cNvSpPr>
          <p:nvPr/>
        </p:nvSpPr>
        <p:spPr bwMode="auto">
          <a:xfrm>
            <a:off x="155575" y="50800"/>
            <a:ext cx="966788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AutoShape 14" descr="Ukraine-Russia war, in 7 cartoons from around the world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AutoShape 16" descr="Ukraine-Russia news: Russian President Vladimir Putin (left) and his Ukranian counterpart Volodymyr Zelenskyy (right). "/>
          <p:cNvSpPr>
            <a:spLocks noChangeAspect="1" noChangeArrowheads="1"/>
          </p:cNvSpPr>
          <p:nvPr/>
        </p:nvSpPr>
        <p:spPr bwMode="auto">
          <a:xfrm>
            <a:off x="307975" y="865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30200" y="1576388"/>
            <a:ext cx="139700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longarts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12775" y="2317750"/>
            <a:ext cx="1397000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revalidatiearts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38175" y="2989263"/>
            <a:ext cx="139700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neuroloog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60375" y="3830638"/>
            <a:ext cx="139700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intensivist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769225" y="4829175"/>
            <a:ext cx="1397000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kinderarts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020888" y="1169988"/>
            <a:ext cx="139700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Patiënt 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333750" y="1169988"/>
            <a:ext cx="1395413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leverancier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38138" y="4702175"/>
            <a:ext cx="139541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huisarts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376863" y="1144588"/>
            <a:ext cx="178435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patiëntenvereniging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3268663" y="5422900"/>
            <a:ext cx="1397000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CTB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7902575" y="3171825"/>
            <a:ext cx="1395413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IGJ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960938" y="5276850"/>
            <a:ext cx="17430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verpleegafdeling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814388" y="5276850"/>
            <a:ext cx="159702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verpleeghuisarts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7204075" y="5360988"/>
            <a:ext cx="139700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IC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7286625" y="1487488"/>
            <a:ext cx="17049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verpleegkundige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7286625" y="4284663"/>
            <a:ext cx="139700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verzorgenden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7510463" y="2459038"/>
            <a:ext cx="1395412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mantelzorger</a:t>
            </a:r>
          </a:p>
        </p:txBody>
      </p:sp>
      <p:pic>
        <p:nvPicPr>
          <p:cNvPr id="62486" name="Picture 5" descr="keten thuisbeade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13"/>
          <a:stretch>
            <a:fillRect/>
          </a:stretch>
        </p:blipFill>
        <p:spPr bwMode="auto">
          <a:xfrm>
            <a:off x="2319338" y="1895475"/>
            <a:ext cx="48418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3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media.euobserver.com/cd1df610241618c6cec133fa842e716c-800x.jpg"/>
          <p:cNvSpPr>
            <a:spLocks noChangeAspect="1" noChangeArrowheads="1"/>
          </p:cNvSpPr>
          <p:nvPr/>
        </p:nvSpPr>
        <p:spPr bwMode="auto">
          <a:xfrm>
            <a:off x="155575" y="50800"/>
            <a:ext cx="966788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AutoShape 14" descr="Ukraine-Russia war, in 7 cartoons from around the world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AutoShape 16" descr="Ukraine-Russia news: Russian President Vladimir Putin (left) and his Ukranian counterpart Volodymyr Zelenskyy (right). "/>
          <p:cNvSpPr>
            <a:spLocks noChangeAspect="1" noChangeArrowheads="1"/>
          </p:cNvSpPr>
          <p:nvPr/>
        </p:nvSpPr>
        <p:spPr bwMode="auto">
          <a:xfrm>
            <a:off x="307975" y="8651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30200" y="1576388"/>
            <a:ext cx="139700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longarts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60375" y="2435225"/>
            <a:ext cx="1397000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revalidatiearts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62013" y="3171825"/>
            <a:ext cx="1397000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neuroloog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60375" y="3830638"/>
            <a:ext cx="139700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intensivist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769225" y="4829175"/>
            <a:ext cx="1397000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kinderarts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020888" y="1169988"/>
            <a:ext cx="139700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Patiënt 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333750" y="1169988"/>
            <a:ext cx="1395413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leverancier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38138" y="4702175"/>
            <a:ext cx="139541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huisarts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5376863" y="1144588"/>
            <a:ext cx="1903412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patiëntenvereniging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3130550" y="5554663"/>
            <a:ext cx="139700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CTB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7902575" y="3171825"/>
            <a:ext cx="1395413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IGJ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960938" y="5276850"/>
            <a:ext cx="17430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verpleegafdeling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814388" y="5257800"/>
            <a:ext cx="153828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verpleeghuisarts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7204075" y="5360988"/>
            <a:ext cx="139700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IC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7286625" y="1487488"/>
            <a:ext cx="17049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verpleegkundige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7286625" y="4284663"/>
            <a:ext cx="139700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verzorgenden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7510463" y="2459038"/>
            <a:ext cx="1395412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mantelzorger</a:t>
            </a:r>
          </a:p>
        </p:txBody>
      </p:sp>
      <p:cxnSp>
        <p:nvCxnSpPr>
          <p:cNvPr id="3" name="Rechte verbindingslijn met pijl 2"/>
          <p:cNvCxnSpPr/>
          <p:nvPr/>
        </p:nvCxnSpPr>
        <p:spPr>
          <a:xfrm>
            <a:off x="1290638" y="1771650"/>
            <a:ext cx="4057650" cy="3463925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V="1">
            <a:off x="1393825" y="1649413"/>
            <a:ext cx="5707063" cy="5080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>
            <a:off x="1423988" y="1743075"/>
            <a:ext cx="5818187" cy="365760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/>
          <p:cNvCxnSpPr/>
          <p:nvPr/>
        </p:nvCxnSpPr>
        <p:spPr>
          <a:xfrm>
            <a:off x="1212850" y="1854200"/>
            <a:ext cx="2205038" cy="345440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2487613" y="1546225"/>
            <a:ext cx="2974975" cy="3805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 flipH="1">
            <a:off x="3578225" y="1479550"/>
            <a:ext cx="544513" cy="379730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 flipH="1">
            <a:off x="2740025" y="1320800"/>
            <a:ext cx="577850" cy="1428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>
            <a:off x="2303463" y="1546225"/>
            <a:ext cx="5124450" cy="102870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/>
          <p:nvPr/>
        </p:nvCxnSpPr>
        <p:spPr>
          <a:xfrm flipV="1">
            <a:off x="1652588" y="1511300"/>
            <a:ext cx="603250" cy="116205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 flipV="1">
            <a:off x="1771650" y="1511300"/>
            <a:ext cx="4060825" cy="1108075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/>
          <p:cNvCxnSpPr/>
          <p:nvPr/>
        </p:nvCxnSpPr>
        <p:spPr>
          <a:xfrm flipH="1" flipV="1">
            <a:off x="2393950" y="1625600"/>
            <a:ext cx="4916488" cy="2620963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/>
          <p:nvPr/>
        </p:nvCxnSpPr>
        <p:spPr>
          <a:xfrm>
            <a:off x="2201863" y="5381625"/>
            <a:ext cx="1020762" cy="8413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met pijl 57"/>
          <p:cNvCxnSpPr/>
          <p:nvPr/>
        </p:nvCxnSpPr>
        <p:spPr>
          <a:xfrm flipH="1">
            <a:off x="3692525" y="1511300"/>
            <a:ext cx="2489200" cy="387985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/>
          <p:cNvCxnSpPr/>
          <p:nvPr/>
        </p:nvCxnSpPr>
        <p:spPr>
          <a:xfrm>
            <a:off x="1290638" y="4840288"/>
            <a:ext cx="2046287" cy="739775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/>
          <p:cNvCxnSpPr/>
          <p:nvPr/>
        </p:nvCxnSpPr>
        <p:spPr>
          <a:xfrm>
            <a:off x="1376363" y="4019550"/>
            <a:ext cx="1911350" cy="158908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/>
          <p:nvPr/>
        </p:nvCxnSpPr>
        <p:spPr>
          <a:xfrm>
            <a:off x="1768475" y="3413125"/>
            <a:ext cx="1568450" cy="216693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>
            <a:off x="2487613" y="1597025"/>
            <a:ext cx="849312" cy="398303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/>
          <p:nvPr/>
        </p:nvCxnSpPr>
        <p:spPr>
          <a:xfrm flipH="1">
            <a:off x="3336925" y="1500188"/>
            <a:ext cx="2597150" cy="4079875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 flipH="1">
            <a:off x="3336925" y="1781175"/>
            <a:ext cx="4090988" cy="379888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flipH="1">
            <a:off x="3336925" y="2706688"/>
            <a:ext cx="4090988" cy="2873375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met pijl 75"/>
          <p:cNvCxnSpPr/>
          <p:nvPr/>
        </p:nvCxnSpPr>
        <p:spPr>
          <a:xfrm flipH="1">
            <a:off x="3336925" y="3338513"/>
            <a:ext cx="4432300" cy="224155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met pijl 77"/>
          <p:cNvCxnSpPr/>
          <p:nvPr/>
        </p:nvCxnSpPr>
        <p:spPr>
          <a:xfrm flipH="1" flipV="1">
            <a:off x="1887538" y="2668588"/>
            <a:ext cx="5316537" cy="179070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met pijl 79"/>
          <p:cNvCxnSpPr/>
          <p:nvPr/>
        </p:nvCxnSpPr>
        <p:spPr>
          <a:xfrm flipH="1">
            <a:off x="3295650" y="4849813"/>
            <a:ext cx="4205288" cy="612775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met pijl 82"/>
          <p:cNvCxnSpPr/>
          <p:nvPr/>
        </p:nvCxnSpPr>
        <p:spPr>
          <a:xfrm flipV="1">
            <a:off x="1206500" y="1625600"/>
            <a:ext cx="1187450" cy="302260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met pijl 84"/>
          <p:cNvCxnSpPr/>
          <p:nvPr/>
        </p:nvCxnSpPr>
        <p:spPr>
          <a:xfrm flipH="1" flipV="1">
            <a:off x="2393950" y="1625600"/>
            <a:ext cx="5041900" cy="318770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met pijl 86"/>
          <p:cNvCxnSpPr/>
          <p:nvPr/>
        </p:nvCxnSpPr>
        <p:spPr>
          <a:xfrm flipV="1">
            <a:off x="1708150" y="1625600"/>
            <a:ext cx="685800" cy="358933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met pijl 88"/>
          <p:cNvCxnSpPr/>
          <p:nvPr/>
        </p:nvCxnSpPr>
        <p:spPr>
          <a:xfrm flipH="1">
            <a:off x="2393950" y="1447800"/>
            <a:ext cx="2870200" cy="17780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met pijl 90"/>
          <p:cNvCxnSpPr/>
          <p:nvPr/>
        </p:nvCxnSpPr>
        <p:spPr>
          <a:xfrm>
            <a:off x="1855788" y="3309938"/>
            <a:ext cx="31750" cy="1882775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met pijl 92"/>
          <p:cNvCxnSpPr/>
          <p:nvPr/>
        </p:nvCxnSpPr>
        <p:spPr>
          <a:xfrm flipV="1">
            <a:off x="1855788" y="1490663"/>
            <a:ext cx="3721100" cy="1819275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met pijl 94"/>
          <p:cNvCxnSpPr/>
          <p:nvPr/>
        </p:nvCxnSpPr>
        <p:spPr>
          <a:xfrm flipV="1">
            <a:off x="1316038" y="2668588"/>
            <a:ext cx="5962650" cy="2043112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met pijl 98"/>
          <p:cNvCxnSpPr/>
          <p:nvPr/>
        </p:nvCxnSpPr>
        <p:spPr>
          <a:xfrm flipV="1">
            <a:off x="7135813" y="2727325"/>
            <a:ext cx="633412" cy="2722563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chte verbindingslijn met pijl 101"/>
          <p:cNvCxnSpPr/>
          <p:nvPr/>
        </p:nvCxnSpPr>
        <p:spPr>
          <a:xfrm flipH="1">
            <a:off x="1289050" y="1454150"/>
            <a:ext cx="1123950" cy="2538413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chte verbindingslijn met pijl 103"/>
          <p:cNvCxnSpPr/>
          <p:nvPr/>
        </p:nvCxnSpPr>
        <p:spPr>
          <a:xfrm flipH="1" flipV="1">
            <a:off x="3700463" y="1495425"/>
            <a:ext cx="3767137" cy="1779588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met pijl 105"/>
          <p:cNvCxnSpPr/>
          <p:nvPr/>
        </p:nvCxnSpPr>
        <p:spPr>
          <a:xfrm flipH="1">
            <a:off x="1638300" y="1814513"/>
            <a:ext cx="5634038" cy="2130425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met pijl 107"/>
          <p:cNvCxnSpPr/>
          <p:nvPr/>
        </p:nvCxnSpPr>
        <p:spPr>
          <a:xfrm flipH="1">
            <a:off x="5543550" y="1776413"/>
            <a:ext cx="1474788" cy="3430587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0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ctrTitle"/>
          </p:nvPr>
        </p:nvSpPr>
        <p:spPr>
          <a:xfrm>
            <a:off x="460375" y="1327150"/>
            <a:ext cx="7135813" cy="43053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nl-NL" smtClean="0"/>
              <a:t/>
            </a:r>
            <a:br>
              <a:rPr lang="en-US" altLang="nl-NL" smtClean="0"/>
            </a:br>
            <a:r>
              <a:rPr lang="en-US" altLang="nl-NL" smtClean="0"/>
              <a:t/>
            </a:r>
            <a:br>
              <a:rPr lang="en-US" altLang="nl-NL" smtClean="0"/>
            </a:br>
            <a:endParaRPr lang="en-US" altLang="nl-NL" smtClean="0"/>
          </a:p>
        </p:txBody>
      </p:sp>
      <p:sp>
        <p:nvSpPr>
          <p:cNvPr id="3" name="Rechthoek 2"/>
          <p:cNvSpPr/>
          <p:nvPr/>
        </p:nvSpPr>
        <p:spPr>
          <a:xfrm>
            <a:off x="1363663" y="2398713"/>
            <a:ext cx="615473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Richtlijn Chronische beademing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4516" name="Picture 9" descr="Afbeeldingsresultaat voor ballon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3192463"/>
            <a:ext cx="30384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7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15950" y="1200150"/>
            <a:ext cx="8167688" cy="43402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l-NL" altLang="nl-NL" sz="2400" smtClean="0">
                <a:solidFill>
                  <a:schemeClr val="bg1"/>
                </a:solidFill>
              </a:rPr>
              <a:t>Veldnorm Chronische beademing (2012)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l-NL" altLang="nl-NL" sz="2400" smtClean="0">
              <a:solidFill>
                <a:schemeClr val="bg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l-NL" altLang="nl-NL" sz="2400" smtClean="0">
                <a:solidFill>
                  <a:schemeClr val="bg1"/>
                </a:solidFill>
              </a:rPr>
              <a:t>	</a:t>
            </a:r>
            <a:endParaRPr lang="nl-NL" altLang="nl-NL" sz="2400" smtClean="0">
              <a:solidFill>
                <a:schemeClr val="accent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l-NL" altLang="nl-NL" sz="2400" smtClean="0">
              <a:solidFill>
                <a:schemeClr val="accent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l-NL" altLang="nl-NL" sz="2400" smtClean="0">
              <a:solidFill>
                <a:schemeClr val="bg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l-NL" altLang="nl-NL" sz="2400" smtClean="0">
              <a:solidFill>
                <a:schemeClr val="bg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l-NL" altLang="nl-NL" sz="2400" smtClean="0">
              <a:solidFill>
                <a:schemeClr val="bg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l-NL" altLang="nl-NL" sz="2400" smtClean="0">
                <a:solidFill>
                  <a:schemeClr val="bg1"/>
                </a:solidFill>
              </a:rPr>
              <a:t>Richtlijn Chronische Beademing (2021)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l-NL" altLang="nl-NL" sz="2400" smtClean="0">
              <a:solidFill>
                <a:schemeClr val="bg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l-NL" altLang="nl-NL" sz="2400" smtClean="0">
                <a:solidFill>
                  <a:schemeClr val="bg1"/>
                </a:solidFill>
              </a:rPr>
              <a:t>	</a:t>
            </a:r>
            <a:r>
              <a:rPr lang="nl-NL" altLang="nl-NL" sz="1800" smtClean="0">
                <a:solidFill>
                  <a:srgbClr val="0070C0"/>
                </a:solidFill>
              </a:rPr>
              <a:t>	</a:t>
            </a:r>
            <a:endParaRPr lang="nl-NL" altLang="nl-NL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l-NL" altLang="nl-NL" smtClean="0"/>
          </a:p>
        </p:txBody>
      </p:sp>
      <p:pic>
        <p:nvPicPr>
          <p:cNvPr id="65539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4765675"/>
            <a:ext cx="2347912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 descr="voorkant%20veldnorm%20295pix_tcm294-3270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1793875"/>
            <a:ext cx="124777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Overhandiging%20veldno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84350"/>
            <a:ext cx="187166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7" descr="Afbeeldingsresultaat voor igz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784350"/>
            <a:ext cx="3151187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802188"/>
            <a:ext cx="2173287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765675"/>
            <a:ext cx="1716087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2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0825" y="2071688"/>
            <a:ext cx="6569786" cy="4021874"/>
          </a:xfrm>
        </p:spPr>
        <p:txBody>
          <a:bodyPr/>
          <a:lstStyle/>
          <a:p>
            <a:pPr eaLnBrk="1" hangingPunct="1"/>
            <a:r>
              <a:rPr lang="nl-NL" altLang="nl-NL" sz="2400" b="1" dirty="0" smtClean="0">
                <a:solidFill>
                  <a:schemeClr val="bg1"/>
                </a:solidFill>
              </a:rPr>
              <a:t>IGJ =&gt; handhavingskader</a:t>
            </a:r>
          </a:p>
          <a:p>
            <a:pPr eaLnBrk="1" hangingPunct="1"/>
            <a:endParaRPr lang="nl-NL" altLang="nl-NL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nl-NL" altLang="nl-NL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sz="2400" b="1" dirty="0" err="1" smtClean="0">
                <a:solidFill>
                  <a:schemeClr val="bg1"/>
                </a:solidFill>
              </a:rPr>
              <a:t>CTB’s</a:t>
            </a:r>
            <a:r>
              <a:rPr lang="nl-NL" altLang="nl-NL" sz="2400" b="1" dirty="0" smtClean="0">
                <a:solidFill>
                  <a:schemeClr val="bg1"/>
                </a:solidFill>
              </a:rPr>
              <a:t> =&gt; ‘zorgkader’</a:t>
            </a:r>
          </a:p>
          <a:p>
            <a:pPr eaLnBrk="1" hangingPunct="1"/>
            <a:endParaRPr lang="nl-NL" altLang="nl-NL" sz="2400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nl-NL" altLang="nl-NL" sz="2400" b="1" dirty="0" smtClean="0">
                <a:solidFill>
                  <a:schemeClr val="bg1"/>
                </a:solidFill>
              </a:rPr>
              <a:t>	Beschrijving hoe de chronische beademing in Nederland geregeld is/moet zijn</a:t>
            </a:r>
          </a:p>
          <a:p>
            <a:pPr eaLnBrk="1" hangingPunct="1">
              <a:buFontTx/>
              <a:buNone/>
            </a:pPr>
            <a:endParaRPr lang="nl-NL" altLang="nl-NL" b="1" dirty="0" smtClean="0"/>
          </a:p>
          <a:p>
            <a:pPr eaLnBrk="1" hangingPunct="1">
              <a:buFontTx/>
              <a:buNone/>
            </a:pPr>
            <a:endParaRPr lang="nl-NL" altLang="nl-NL" dirty="0" smtClean="0"/>
          </a:p>
          <a:p>
            <a:pPr eaLnBrk="1" hangingPunct="1"/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2942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95288" y="1484313"/>
            <a:ext cx="8418512" cy="4165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400" b="1" dirty="0">
                <a:solidFill>
                  <a:schemeClr val="bg1"/>
                </a:solidFill>
              </a:rPr>
              <a:t>Eenduidige criteria verwijzing en instellen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24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400" b="1" dirty="0" err="1">
                <a:solidFill>
                  <a:schemeClr val="bg1"/>
                </a:solidFill>
              </a:rPr>
              <a:t>Bvk</a:t>
            </a:r>
            <a:r>
              <a:rPr lang="nl-NL" altLang="nl-NL" sz="2400" b="1" dirty="0">
                <a:solidFill>
                  <a:schemeClr val="bg1"/>
                </a:solidFill>
              </a:rPr>
              <a:t> binnen 2 weken instellen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4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400" b="1" dirty="0">
                <a:solidFill>
                  <a:schemeClr val="bg1"/>
                </a:solidFill>
              </a:rPr>
              <a:t>Instellen </a:t>
            </a:r>
            <a:r>
              <a:rPr lang="nl-NL" altLang="nl-NL" sz="2400" b="1" dirty="0" err="1">
                <a:solidFill>
                  <a:schemeClr val="bg1"/>
                </a:solidFill>
              </a:rPr>
              <a:t>obv</a:t>
            </a:r>
            <a:r>
              <a:rPr lang="nl-NL" altLang="nl-NL" sz="2400" b="1" dirty="0">
                <a:solidFill>
                  <a:schemeClr val="bg1"/>
                </a:solidFill>
              </a:rPr>
              <a:t> nachtelijke pCO2 waarden en comfort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4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400" b="1" dirty="0">
                <a:solidFill>
                  <a:schemeClr val="bg1"/>
                </a:solidFill>
              </a:rPr>
              <a:t>&gt; 16u beademing =&gt; 2</a:t>
            </a:r>
            <a:r>
              <a:rPr lang="nl-NL" altLang="nl-NL" sz="2400" b="1" baseline="30000" dirty="0">
                <a:solidFill>
                  <a:schemeClr val="bg1"/>
                </a:solidFill>
              </a:rPr>
              <a:t>e</a:t>
            </a:r>
            <a:r>
              <a:rPr lang="nl-NL" altLang="nl-NL" sz="2400" b="1" dirty="0">
                <a:solidFill>
                  <a:schemeClr val="bg1"/>
                </a:solidFill>
              </a:rPr>
              <a:t> machine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4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400" b="1" dirty="0">
                <a:solidFill>
                  <a:schemeClr val="bg1"/>
                </a:solidFill>
              </a:rPr>
              <a:t>Reserve masker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4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400" b="1" dirty="0">
                <a:solidFill>
                  <a:schemeClr val="bg1"/>
                </a:solidFill>
              </a:rPr>
              <a:t>Noodcanule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1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1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1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1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1800" b="1" dirty="0"/>
          </a:p>
        </p:txBody>
      </p:sp>
      <p:sp>
        <p:nvSpPr>
          <p:cNvPr id="67587" name="Rechthoek 1"/>
          <p:cNvSpPr>
            <a:spLocks noChangeArrowheads="1"/>
          </p:cNvSpPr>
          <p:nvPr/>
        </p:nvSpPr>
        <p:spPr bwMode="auto">
          <a:xfrm>
            <a:off x="3014816" y="549275"/>
            <a:ext cx="2323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voorbeelden</a:t>
            </a:r>
            <a:endParaRPr kumimoji="0" lang="nl-NL" altLang="nl-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23850" y="1484313"/>
            <a:ext cx="8496300" cy="41767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nl-NL" altLang="nl-NL" sz="2000" dirty="0">
                <a:solidFill>
                  <a:schemeClr val="bg1"/>
                </a:solidFill>
              </a:rPr>
              <a:t> </a:t>
            </a:r>
            <a:r>
              <a:rPr lang="nl-NL" altLang="nl-NL" sz="2200" b="1" dirty="0">
                <a:solidFill>
                  <a:schemeClr val="bg1"/>
                </a:solidFill>
              </a:rPr>
              <a:t>CTB bepaalt moment van ontslag naar verblijfslocatie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nl-NL" altLang="nl-NL" sz="2200" b="1" dirty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nl-NL" altLang="nl-NL" sz="2200" b="1" dirty="0">
                <a:solidFill>
                  <a:schemeClr val="bg1"/>
                </a:solidFill>
              </a:rPr>
              <a:t> Zorgaanbieder is verantwoordelijk voor een regelmatige toetsing van de inzet en de continuïteit van de personele bezetting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nl-NL" altLang="nl-NL" sz="2200" b="1" dirty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nl-NL" altLang="nl-NL" sz="2200" b="1" dirty="0">
                <a:solidFill>
                  <a:schemeClr val="bg1"/>
                </a:solidFill>
              </a:rPr>
              <a:t> Zorgverlener volgt scholing onder auspiciën van een CTB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nl-NL" altLang="nl-NL" sz="2200" b="1" dirty="0">
              <a:solidFill>
                <a:schemeClr val="bg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nl-NL" altLang="nl-NL" sz="2200" b="1" dirty="0">
                <a:solidFill>
                  <a:schemeClr val="bg1"/>
                </a:solidFill>
              </a:rPr>
              <a:t> Het CTB is verantwoordelijk voor het juiste advies over de alarmeringseisen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nl-NL" altLang="nl-NL" sz="18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1800" b="1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nl-NL" altLang="nl-NL" sz="1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1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1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18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1800" b="1" dirty="0"/>
          </a:p>
        </p:txBody>
      </p:sp>
      <p:sp>
        <p:nvSpPr>
          <p:cNvPr id="68611" name="Rechthoek 3"/>
          <p:cNvSpPr>
            <a:spLocks noChangeArrowheads="1"/>
          </p:cNvSpPr>
          <p:nvPr/>
        </p:nvSpPr>
        <p:spPr bwMode="auto">
          <a:xfrm>
            <a:off x="2914243" y="692150"/>
            <a:ext cx="2323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voorbeelden</a:t>
            </a:r>
            <a:endParaRPr kumimoji="0" lang="nl-NL" altLang="nl-NL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6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z="2100" smtClean="0">
                <a:solidFill>
                  <a:srgbClr val="FFFF00"/>
                </a:solidFill>
              </a:rPr>
              <a:t/>
            </a:r>
            <a:br>
              <a:rPr lang="nl-NL" altLang="nl-NL" sz="2100" smtClean="0">
                <a:solidFill>
                  <a:srgbClr val="FFFF00"/>
                </a:solidFill>
              </a:rPr>
            </a:br>
            <a:r>
              <a:rPr lang="nl-NL" altLang="nl-NL" sz="2100" smtClean="0">
                <a:solidFill>
                  <a:srgbClr val="FFFF00"/>
                </a:solidFill>
              </a:rPr>
              <a:t>         </a:t>
            </a:r>
            <a:endParaRPr lang="nl-NL" altLang="nl-NL" sz="1800" smtClean="0"/>
          </a:p>
        </p:txBody>
      </p:sp>
      <p:sp>
        <p:nvSpPr>
          <p:cNvPr id="6144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746125" y="1268413"/>
            <a:ext cx="7858125" cy="49688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Awareness in de keten is duidelijk verhoogd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Landelijke handelingsschema’s/protocollen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Protocol stroomstoring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Ambulance protocol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Kinderveldnorm (2015)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Landelijke aanbesteding apparatuur, onderhoud en disposables (NFU)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Landelijk wetenschappelijk onderzoek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1575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1575" dirty="0"/>
          </a:p>
        </p:txBody>
      </p:sp>
      <p:sp>
        <p:nvSpPr>
          <p:cNvPr id="2" name="Rechthoek 1"/>
          <p:cNvSpPr/>
          <p:nvPr/>
        </p:nvSpPr>
        <p:spPr>
          <a:xfrm>
            <a:off x="3059113" y="365125"/>
            <a:ext cx="27892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2012 en daarna</a:t>
            </a:r>
          </a:p>
        </p:txBody>
      </p:sp>
    </p:spTree>
    <p:extLst>
      <p:ext uri="{BB962C8B-B14F-4D97-AF65-F5344CB8AC3E}">
        <p14:creationId xmlns:p14="http://schemas.microsoft.com/office/powerpoint/2010/main" val="27060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z="2100" dirty="0" smtClean="0">
                <a:solidFill>
                  <a:srgbClr val="FFFF00"/>
                </a:solidFill>
              </a:rPr>
              <a:t/>
            </a:r>
            <a:br>
              <a:rPr lang="nl-NL" altLang="nl-NL" sz="2100" dirty="0" smtClean="0">
                <a:solidFill>
                  <a:srgbClr val="FFFF00"/>
                </a:solidFill>
              </a:rPr>
            </a:br>
            <a:r>
              <a:rPr lang="nl-NL" altLang="nl-NL" sz="2100" dirty="0" smtClean="0">
                <a:solidFill>
                  <a:srgbClr val="FFFF00"/>
                </a:solidFill>
              </a:rPr>
              <a:t>         </a:t>
            </a:r>
            <a:endParaRPr lang="nl-NL" altLang="nl-NL" sz="1800" dirty="0" smtClean="0"/>
          </a:p>
        </p:txBody>
      </p:sp>
      <p:sp>
        <p:nvSpPr>
          <p:cNvPr id="6144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746125" y="1268413"/>
            <a:ext cx="7858125" cy="49688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Awareness in de keten is duidelijk verhoogd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Landelijke handelingsschema’s/protocollen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Protocol stroomstoring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Ambulance protocol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Kinderveldnorm (2015)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Landelijke aanbesteding apparatuur, onderhoud en disposables (NFU)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Landelijk wetenschappelijk onderzoek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1575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1575" dirty="0"/>
          </a:p>
        </p:txBody>
      </p:sp>
      <p:sp>
        <p:nvSpPr>
          <p:cNvPr id="2" name="Rechthoek 1"/>
          <p:cNvSpPr/>
          <p:nvPr/>
        </p:nvSpPr>
        <p:spPr>
          <a:xfrm>
            <a:off x="3059113" y="365125"/>
            <a:ext cx="27892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2012 en daarna</a:t>
            </a:r>
          </a:p>
        </p:txBody>
      </p:sp>
      <p:pic>
        <p:nvPicPr>
          <p:cNvPr id="5" name="Picture 6" descr="Afbeeldingsresultaat voor kinder veldnor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70" y="2501799"/>
            <a:ext cx="2109279" cy="297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kindenzorg.nl/wp-content/uploads/2015/10/151019-Veldnorm-chronische-beademing-juiste-formaat-696x4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25" t="-6123" r="-73" b="-2042"/>
          <a:stretch>
            <a:fillRect/>
          </a:stretch>
        </p:blipFill>
        <p:spPr bwMode="auto">
          <a:xfrm>
            <a:off x="6198972" y="2962657"/>
            <a:ext cx="2712016" cy="16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1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nl-NL" sz="2100" smtClean="0">
                <a:solidFill>
                  <a:srgbClr val="FFFF00"/>
                </a:solidFill>
              </a:rPr>
              <a:t/>
            </a:r>
            <a:br>
              <a:rPr lang="nl-NL" altLang="nl-NL" sz="2100" smtClean="0">
                <a:solidFill>
                  <a:srgbClr val="FFFF00"/>
                </a:solidFill>
              </a:rPr>
            </a:br>
            <a:r>
              <a:rPr lang="nl-NL" altLang="nl-NL" sz="2100" smtClean="0">
                <a:solidFill>
                  <a:srgbClr val="FFFF00"/>
                </a:solidFill>
              </a:rPr>
              <a:t>         </a:t>
            </a:r>
            <a:endParaRPr lang="nl-NL" altLang="nl-NL" sz="1800" smtClean="0"/>
          </a:p>
        </p:txBody>
      </p:sp>
      <p:sp>
        <p:nvSpPr>
          <p:cNvPr id="6144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746125" y="1268413"/>
            <a:ext cx="7858125" cy="49688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Awareness in de keten is duidelijk verhoogd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Landelijke handelingsschema’s/protocollen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Protocol stroomstoring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Ambulance protocol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Kinderveldnorm (2015)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Landelijke aanbesteding apparatuur, onderhoud en disposables (NFU)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20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000" b="1" dirty="0">
                <a:solidFill>
                  <a:schemeClr val="bg1"/>
                </a:solidFill>
              </a:rPr>
              <a:t>Landelijk wetenschappelijk onderzoek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1575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1575" dirty="0"/>
          </a:p>
        </p:txBody>
      </p:sp>
      <p:sp>
        <p:nvSpPr>
          <p:cNvPr id="2" name="Rechthoek 1"/>
          <p:cNvSpPr/>
          <p:nvPr/>
        </p:nvSpPr>
        <p:spPr>
          <a:xfrm>
            <a:off x="3059113" y="365125"/>
            <a:ext cx="27892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2012 en daarna</a:t>
            </a:r>
          </a:p>
        </p:txBody>
      </p:sp>
    </p:spTree>
    <p:extLst>
      <p:ext uri="{BB962C8B-B14F-4D97-AF65-F5344CB8AC3E}">
        <p14:creationId xmlns:p14="http://schemas.microsoft.com/office/powerpoint/2010/main" val="6027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4784725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842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nl-NL" altLang="nl-NL" b="1">
              <a:solidFill>
                <a:schemeClr val="tx1"/>
              </a:solidFill>
            </a:endParaRPr>
          </a:p>
        </p:txBody>
      </p:sp>
      <p:pic>
        <p:nvPicPr>
          <p:cNvPr id="5126" name="Picture 8" descr="Blaasbalg+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05263"/>
            <a:ext cx="21494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33934-gr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96975"/>
            <a:ext cx="266541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Blaasbalg+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1494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Line 11"/>
          <p:cNvSpPr>
            <a:spLocks noChangeShapeType="1"/>
          </p:cNvSpPr>
          <p:nvPr/>
        </p:nvSpPr>
        <p:spPr bwMode="auto">
          <a:xfrm>
            <a:off x="2843213" y="5876925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 flipH="1">
            <a:off x="395288" y="5876925"/>
            <a:ext cx="6492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 flipH="1">
            <a:off x="1979613" y="3357563"/>
            <a:ext cx="0" cy="576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5132" name="Line 14"/>
          <p:cNvSpPr>
            <a:spLocks noChangeShapeType="1"/>
          </p:cNvSpPr>
          <p:nvPr/>
        </p:nvSpPr>
        <p:spPr bwMode="auto">
          <a:xfrm flipH="1">
            <a:off x="7019925" y="5876925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5133" name="Line 15"/>
          <p:cNvSpPr>
            <a:spLocks noChangeShapeType="1"/>
          </p:cNvSpPr>
          <p:nvPr/>
        </p:nvSpPr>
        <p:spPr bwMode="auto">
          <a:xfrm>
            <a:off x="6300788" y="5876925"/>
            <a:ext cx="501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5134" name="Line 16"/>
          <p:cNvSpPr>
            <a:spLocks noChangeShapeType="1"/>
          </p:cNvSpPr>
          <p:nvPr/>
        </p:nvSpPr>
        <p:spPr bwMode="auto">
          <a:xfrm flipH="1" flipV="1">
            <a:off x="6948488" y="3429000"/>
            <a:ext cx="1587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1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>
          <a:xfrm>
            <a:off x="1864691" y="612440"/>
            <a:ext cx="5894387" cy="638175"/>
          </a:xfrm>
        </p:spPr>
        <p:txBody>
          <a:bodyPr/>
          <a:lstStyle/>
          <a:p>
            <a:pPr eaLnBrk="1" hangingPunct="1"/>
            <a:r>
              <a:rPr lang="nl-NL" altLang="nl-NL" sz="2800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Learning Management Systeem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2422525"/>
            <a:ext cx="385603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 rot="20933868">
            <a:off x="1563688" y="3587750"/>
            <a:ext cx="2700337" cy="2778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Leerhuis Volwassenen als eerste live</a:t>
            </a:r>
          </a:p>
        </p:txBody>
      </p:sp>
      <p:sp>
        <p:nvSpPr>
          <p:cNvPr id="6" name="Tekstvak 5"/>
          <p:cNvSpPr txBox="1"/>
          <p:nvPr/>
        </p:nvSpPr>
        <p:spPr>
          <a:xfrm rot="845665">
            <a:off x="1906588" y="4537075"/>
            <a:ext cx="2443162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Gezamenlijke handelingsschema’s als basis voor scholing en zorg</a:t>
            </a:r>
          </a:p>
        </p:txBody>
      </p:sp>
      <p:sp>
        <p:nvSpPr>
          <p:cNvPr id="7" name="Tekstvak 6"/>
          <p:cNvSpPr txBox="1"/>
          <p:nvPr/>
        </p:nvSpPr>
        <p:spPr>
          <a:xfrm rot="21168515">
            <a:off x="728663" y="4206875"/>
            <a:ext cx="1274762" cy="2762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Een kennisbank</a:t>
            </a:r>
          </a:p>
        </p:txBody>
      </p:sp>
      <p:sp>
        <p:nvSpPr>
          <p:cNvPr id="8" name="Tekstvak 7"/>
          <p:cNvSpPr txBox="1"/>
          <p:nvPr/>
        </p:nvSpPr>
        <p:spPr>
          <a:xfrm rot="366312">
            <a:off x="557213" y="4976813"/>
            <a:ext cx="2732087" cy="6461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Informatie over beademingsapparatuur per CTB en benodigdheden</a:t>
            </a:r>
          </a:p>
        </p:txBody>
      </p:sp>
      <p:sp>
        <p:nvSpPr>
          <p:cNvPr id="9" name="Rechthoek 8"/>
          <p:cNvSpPr/>
          <p:nvPr/>
        </p:nvSpPr>
        <p:spPr>
          <a:xfrm>
            <a:off x="2757488" y="2422525"/>
            <a:ext cx="1189037" cy="107950"/>
          </a:xfrm>
          <a:prstGeom prst="rect">
            <a:avLst/>
          </a:prstGeom>
          <a:solidFill>
            <a:srgbClr val="2F60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kstvak 4"/>
          <p:cNvSpPr txBox="1"/>
          <p:nvPr/>
        </p:nvSpPr>
        <p:spPr>
          <a:xfrm rot="21235050">
            <a:off x="882650" y="2816225"/>
            <a:ext cx="2954338" cy="4603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Uniforme inhoud, naamgeving en tarieven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959350" y="3046413"/>
            <a:ext cx="356552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ＭＳ Ｐゴシック" panose="020B0600070205080204" pitchFamily="34" charset="-128"/>
                <a:cs typeface="+mn-cs"/>
              </a:rPr>
              <a:t>&gt; 12.500 deelnemers</a:t>
            </a:r>
          </a:p>
        </p:txBody>
      </p:sp>
    </p:spTree>
    <p:extLst>
      <p:ext uri="{BB962C8B-B14F-4D97-AF65-F5344CB8AC3E}">
        <p14:creationId xmlns:p14="http://schemas.microsoft.com/office/powerpoint/2010/main" val="19810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kstvak 2"/>
          <p:cNvSpPr txBox="1">
            <a:spLocks noChangeArrowheads="1"/>
          </p:cNvSpPr>
          <p:nvPr/>
        </p:nvSpPr>
        <p:spPr bwMode="auto">
          <a:xfrm>
            <a:off x="1380085" y="1829663"/>
            <a:ext cx="6101954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3429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nl-NL" altLang="nl-NL" sz="2700" b="1" dirty="0">
                <a:solidFill>
                  <a:prstClr val="white"/>
                </a:solidFill>
              </a:rPr>
              <a:t>Veldnorm 1.0  =&gt; 2.0</a:t>
            </a:r>
          </a:p>
          <a:p>
            <a:pPr algn="ctr" defTabSz="342900" fontAlgn="auto">
              <a:spcBef>
                <a:spcPct val="0"/>
              </a:spcBef>
              <a:spcAft>
                <a:spcPts val="0"/>
              </a:spcAft>
              <a:buNone/>
            </a:pPr>
            <a:endParaRPr lang="nl-NL" altLang="nl-NL" sz="2100" b="1" dirty="0">
              <a:solidFill>
                <a:prstClr val="white"/>
              </a:solidFill>
            </a:endParaRPr>
          </a:p>
          <a:p>
            <a:pPr algn="ctr" defTabSz="342900" fontAlgn="auto">
              <a:spcBef>
                <a:spcPct val="0"/>
              </a:spcBef>
              <a:spcAft>
                <a:spcPts val="0"/>
              </a:spcAft>
              <a:buNone/>
            </a:pPr>
            <a:endParaRPr lang="nl-NL" altLang="nl-NL" sz="2100" b="1" dirty="0">
              <a:solidFill>
                <a:prstClr val="white"/>
              </a:solidFill>
            </a:endParaRPr>
          </a:p>
          <a:p>
            <a:pPr algn="ctr" defTabSz="342900" fontAlgn="auto">
              <a:spcBef>
                <a:spcPct val="0"/>
              </a:spcBef>
              <a:spcAft>
                <a:spcPts val="0"/>
              </a:spcAft>
              <a:buNone/>
            </a:pPr>
            <a:endParaRPr lang="nl-NL" altLang="nl-NL" sz="2100" b="1" dirty="0">
              <a:solidFill>
                <a:prstClr val="white"/>
              </a:solidFill>
            </a:endParaRPr>
          </a:p>
          <a:p>
            <a:pPr algn="ctr" defTabSz="342900" fontAlgn="auto">
              <a:spcBef>
                <a:spcPct val="0"/>
              </a:spcBef>
              <a:spcAft>
                <a:spcPts val="0"/>
              </a:spcAft>
              <a:buNone/>
            </a:pPr>
            <a:endParaRPr lang="nl-NL" altLang="nl-NL" sz="2100" b="1" dirty="0">
              <a:solidFill>
                <a:prstClr val="white"/>
              </a:solidFill>
            </a:endParaRPr>
          </a:p>
          <a:p>
            <a:pPr algn="ctr" defTabSz="342900" fontAlgn="auto">
              <a:spcBef>
                <a:spcPct val="0"/>
              </a:spcBef>
              <a:spcAft>
                <a:spcPts val="0"/>
              </a:spcAft>
              <a:buNone/>
            </a:pPr>
            <a:endParaRPr lang="nl-NL" altLang="nl-NL" sz="2100" b="1" dirty="0">
              <a:solidFill>
                <a:prstClr val="white"/>
              </a:solidFill>
            </a:endParaRPr>
          </a:p>
          <a:p>
            <a:pPr algn="ctr" defTabSz="3429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nl-NL" altLang="nl-NL" sz="3300" b="1" dirty="0">
                <a:solidFill>
                  <a:prstClr val="white"/>
                </a:solidFill>
              </a:rPr>
              <a:t>Richtlijn</a:t>
            </a:r>
          </a:p>
          <a:p>
            <a:pPr algn="ctr" defTabSz="342900" fontAlgn="auto">
              <a:spcBef>
                <a:spcPct val="0"/>
              </a:spcBef>
              <a:spcAft>
                <a:spcPts val="0"/>
              </a:spcAft>
              <a:buNone/>
            </a:pPr>
            <a:endParaRPr lang="nl-NL" altLang="nl-NL" sz="2100" dirty="0">
              <a:solidFill>
                <a:prstClr val="white"/>
              </a:solidFill>
            </a:endParaRPr>
          </a:p>
          <a:p>
            <a:pPr algn="ctr" defTabSz="342900" fontAlgn="auto">
              <a:spcBef>
                <a:spcPct val="0"/>
              </a:spcBef>
              <a:spcAft>
                <a:spcPts val="0"/>
              </a:spcAft>
              <a:buNone/>
            </a:pPr>
            <a:endParaRPr lang="nl-NL" altLang="nl-NL" sz="2100" dirty="0">
              <a:solidFill>
                <a:prstClr val="white"/>
              </a:solidFill>
            </a:endParaRPr>
          </a:p>
        </p:txBody>
      </p:sp>
      <p:cxnSp>
        <p:nvCxnSpPr>
          <p:cNvPr id="3" name="Rechte verbindingslijn met pijl 2"/>
          <p:cNvCxnSpPr/>
          <p:nvPr/>
        </p:nvCxnSpPr>
        <p:spPr>
          <a:xfrm flipH="1">
            <a:off x="4431061" y="1829663"/>
            <a:ext cx="1613777" cy="20029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5545183" y="1829663"/>
            <a:ext cx="479306" cy="49414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3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350" y="2128544"/>
            <a:ext cx="5351903" cy="32292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37" y="1173773"/>
            <a:ext cx="1399899" cy="104177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54564" y="737747"/>
            <a:ext cx="5970477" cy="52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600" b="1" dirty="0">
                <a:solidFill>
                  <a:srgbClr val="FFFF00"/>
                </a:solidFill>
                <a:latin typeface="Segoe UI"/>
                <a:ea typeface="+mn-ea"/>
              </a:rPr>
              <a:t>Initiatief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600" dirty="0">
                <a:solidFill>
                  <a:prstClr val="white"/>
                </a:solidFill>
                <a:latin typeface="Segoe UI"/>
                <a:ea typeface="+mn-ea"/>
              </a:rPr>
              <a:t>VSCA (Vereniging Samenweringsverband Chronische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600" dirty="0">
                <a:solidFill>
                  <a:prstClr val="white"/>
                </a:solidFill>
                <a:latin typeface="Segoe UI"/>
                <a:ea typeface="+mn-ea"/>
              </a:rPr>
              <a:t>Ademhalingsondersteuning (‘koepel’)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nl-NL" sz="1600" dirty="0">
              <a:solidFill>
                <a:prstClr val="white"/>
              </a:solidFill>
              <a:latin typeface="Segoe UI"/>
              <a:ea typeface="+mn-ea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600" dirty="0">
                <a:solidFill>
                  <a:prstClr val="white"/>
                </a:solidFill>
                <a:latin typeface="Segoe UI"/>
                <a:ea typeface="+mn-ea"/>
              </a:rPr>
              <a:t>NVALT (</a:t>
            </a:r>
            <a:r>
              <a:rPr lang="nl-NL" sz="1600" dirty="0" err="1">
                <a:solidFill>
                  <a:prstClr val="white"/>
                </a:solidFill>
                <a:latin typeface="Segoe UI"/>
                <a:ea typeface="+mn-ea"/>
              </a:rPr>
              <a:t>Ned</a:t>
            </a:r>
            <a:r>
              <a:rPr lang="nl-NL" sz="1600" dirty="0">
                <a:solidFill>
                  <a:prstClr val="white"/>
                </a:solidFill>
                <a:latin typeface="Segoe UI"/>
                <a:ea typeface="+mn-ea"/>
              </a:rPr>
              <a:t> Ver van Longziekten en Tuberculose)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nl-NL" sz="1600" dirty="0">
              <a:solidFill>
                <a:prstClr val="white"/>
              </a:solidFill>
              <a:latin typeface="Segoe UI"/>
              <a:ea typeface="+mn-ea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nl-NL" sz="1600" dirty="0">
              <a:solidFill>
                <a:prstClr val="white"/>
              </a:solidFill>
              <a:latin typeface="Segoe UI"/>
              <a:ea typeface="+mn-ea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600" b="1" dirty="0">
                <a:solidFill>
                  <a:srgbClr val="FFFF00"/>
                </a:solidFill>
                <a:latin typeface="Segoe UI"/>
                <a:ea typeface="+mn-ea"/>
              </a:rPr>
              <a:t>Financiering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600" dirty="0">
                <a:solidFill>
                  <a:prstClr val="white"/>
                </a:solidFill>
                <a:latin typeface="Segoe UI"/>
                <a:ea typeface="+mn-ea"/>
              </a:rPr>
              <a:t>Subsidie NVALT/Stichting Kwaliteitsgelden Medisch Specialisten (SKMS)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600" dirty="0">
                <a:solidFill>
                  <a:prstClr val="white"/>
                </a:solidFill>
                <a:latin typeface="Segoe UI"/>
                <a:ea typeface="+mn-ea"/>
              </a:rPr>
              <a:t>VSCA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nl-NL" sz="1600" b="1" dirty="0">
              <a:solidFill>
                <a:prstClr val="white"/>
              </a:solidFill>
              <a:latin typeface="Segoe UI"/>
              <a:ea typeface="+mn-ea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600" b="1" dirty="0">
                <a:solidFill>
                  <a:srgbClr val="FFFF00"/>
                </a:solidFill>
                <a:latin typeface="Segoe UI"/>
                <a:ea typeface="+mn-ea"/>
              </a:rPr>
              <a:t>Uitvoering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600" dirty="0">
                <a:solidFill>
                  <a:prstClr val="white"/>
                </a:solidFill>
                <a:latin typeface="Segoe UI"/>
                <a:ea typeface="+mn-ea"/>
              </a:rPr>
              <a:t>VSCA =&gt; bestuur vormt de stuurgroep =&gt; voorzitters van de werkgroepen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nl-NL" sz="1600" b="1" dirty="0">
              <a:solidFill>
                <a:prstClr val="white"/>
              </a:solidFill>
              <a:latin typeface="Segoe UI"/>
              <a:ea typeface="+mn-ea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600" b="1" dirty="0">
                <a:solidFill>
                  <a:srgbClr val="FFFF00"/>
                </a:solidFill>
                <a:latin typeface="Segoe UI"/>
                <a:ea typeface="+mn-ea"/>
              </a:rPr>
              <a:t>Looptijd</a:t>
            </a:r>
            <a:r>
              <a:rPr lang="nl-NL" sz="1600" b="1" dirty="0">
                <a:solidFill>
                  <a:prstClr val="white"/>
                </a:solidFill>
                <a:latin typeface="Segoe UI"/>
                <a:ea typeface="+mn-ea"/>
              </a:rPr>
              <a:t>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600" dirty="0">
                <a:solidFill>
                  <a:prstClr val="white"/>
                </a:solidFill>
                <a:latin typeface="Segoe UI"/>
                <a:ea typeface="+mn-ea"/>
              </a:rPr>
              <a:t>Okt 2018 </a:t>
            </a:r>
            <a:r>
              <a:rPr lang="nl-NL" sz="1600" dirty="0" err="1">
                <a:solidFill>
                  <a:prstClr val="white"/>
                </a:solidFill>
                <a:latin typeface="Segoe UI"/>
                <a:ea typeface="+mn-ea"/>
              </a:rPr>
              <a:t>invitational</a:t>
            </a:r>
            <a:r>
              <a:rPr lang="nl-NL" sz="1600" dirty="0">
                <a:solidFill>
                  <a:prstClr val="white"/>
                </a:solidFill>
                <a:latin typeface="Segoe UI"/>
                <a:ea typeface="+mn-ea"/>
              </a:rPr>
              <a:t> conference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nl-NL" sz="1600" dirty="0">
              <a:solidFill>
                <a:prstClr val="white"/>
              </a:solidFill>
              <a:latin typeface="Segoe UI"/>
              <a:ea typeface="+mn-ea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sz="1600" dirty="0">
                <a:solidFill>
                  <a:prstClr val="white"/>
                </a:solidFill>
                <a:latin typeface="Segoe UI"/>
                <a:ea typeface="+mn-ea"/>
              </a:rPr>
              <a:t>Richtlijnen database: november 2021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nl-NL" sz="1350" dirty="0">
              <a:solidFill>
                <a:prstClr val="black"/>
              </a:solidFill>
              <a:latin typeface="Segoe UI"/>
              <a:ea typeface="+mn-ea"/>
            </a:endParaRPr>
          </a:p>
        </p:txBody>
      </p:sp>
      <p:pic>
        <p:nvPicPr>
          <p:cNvPr id="5" name="Picture 12" descr="Cartoon Corona Virus' Mondkapjes | Spreadshi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6056" y="4834468"/>
            <a:ext cx="871589" cy="87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350" y="2128544"/>
            <a:ext cx="5351903" cy="32292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4EA8E4B-A59A-1240-AF28-7CF17A4A13DB}"/>
              </a:ext>
            </a:extLst>
          </p:cNvPr>
          <p:cNvSpPr txBox="1">
            <a:spLocks/>
          </p:cNvSpPr>
          <p:nvPr/>
        </p:nvSpPr>
        <p:spPr>
          <a:xfrm>
            <a:off x="781451" y="1724452"/>
            <a:ext cx="6994215" cy="3633362"/>
          </a:xfrm>
          <a:prstGeom prst="rect">
            <a:avLst/>
          </a:prstGeom>
        </p:spPr>
        <p:txBody>
          <a:bodyPr vert="horz" lIns="51435" tIns="25718" rIns="51435" bIns="25718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9315" indent="-289315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lphaLcPeriod"/>
            </a:pPr>
            <a:endParaRPr lang="nl-NL" sz="1350" dirty="0">
              <a:solidFill>
                <a:prstClr val="black"/>
              </a:solidFill>
              <a:latin typeface="Segoe UI"/>
            </a:endParaRPr>
          </a:p>
          <a:p>
            <a:pPr marL="289315" indent="-289315" algn="l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nl-NL" sz="2000" dirty="0" err="1">
                <a:solidFill>
                  <a:prstClr val="white"/>
                </a:solidFill>
                <a:latin typeface="Segoe UI"/>
              </a:rPr>
              <a:t>Evidence</a:t>
            </a:r>
            <a:r>
              <a:rPr lang="nl-NL" sz="2000" dirty="0">
                <a:solidFill>
                  <a:prstClr val="white"/>
                </a:solidFill>
                <a:latin typeface="Segoe UI"/>
              </a:rPr>
              <a:t> </a:t>
            </a:r>
            <a:r>
              <a:rPr lang="nl-NL" sz="2000" dirty="0" err="1">
                <a:solidFill>
                  <a:prstClr val="white"/>
                </a:solidFill>
                <a:latin typeface="Segoe UI"/>
              </a:rPr>
              <a:t>based</a:t>
            </a:r>
            <a:r>
              <a:rPr lang="nl-NL" sz="2000" dirty="0">
                <a:solidFill>
                  <a:prstClr val="white"/>
                </a:solidFill>
                <a:latin typeface="Segoe UI"/>
              </a:rPr>
              <a:t>- veel meer onderzoek en geleverd bewijs</a:t>
            </a:r>
          </a:p>
          <a:p>
            <a:pPr marL="289315" indent="-289315" algn="l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nl-NL" sz="2000" dirty="0">
                <a:solidFill>
                  <a:prstClr val="white"/>
                </a:solidFill>
                <a:latin typeface="Segoe UI"/>
              </a:rPr>
              <a:t>Veel preciezere indeling in categorieën/indicatiegebieden</a:t>
            </a:r>
          </a:p>
          <a:p>
            <a:pPr marL="289315" indent="-289315" algn="l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nl-NL" sz="2000" dirty="0">
                <a:solidFill>
                  <a:prstClr val="white"/>
                </a:solidFill>
                <a:latin typeface="Segoe UI"/>
              </a:rPr>
              <a:t>Uitgebreide rol patiënten bij ontwikkeling richtlijn</a:t>
            </a:r>
          </a:p>
          <a:p>
            <a:pPr marL="289315" indent="-289315" algn="l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nl-NL" sz="2000" dirty="0">
                <a:solidFill>
                  <a:prstClr val="white"/>
                </a:solidFill>
                <a:latin typeface="Segoe UI"/>
              </a:rPr>
              <a:t>Thuis instellen</a:t>
            </a:r>
          </a:p>
          <a:p>
            <a:pPr marL="289315" indent="-289315" algn="l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nl-NL" sz="2000" dirty="0">
                <a:solidFill>
                  <a:prstClr val="white"/>
                </a:solidFill>
                <a:latin typeface="Segoe UI"/>
              </a:rPr>
              <a:t>Vliegen met beademing</a:t>
            </a:r>
          </a:p>
          <a:p>
            <a:pPr algn="l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nl-NL" sz="1350" dirty="0">
              <a:solidFill>
                <a:prstClr val="black"/>
              </a:solidFill>
              <a:latin typeface="Segoe UI"/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nl-NL" sz="1350" dirty="0">
              <a:solidFill>
                <a:prstClr val="black"/>
              </a:solidFill>
              <a:latin typeface="Segoe UI"/>
            </a:endParaRPr>
          </a:p>
          <a:p>
            <a:pPr marL="289315" indent="-289315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350" dirty="0">
              <a:solidFill>
                <a:prstClr val="black"/>
              </a:solidFill>
              <a:latin typeface="Segoe UI"/>
            </a:endParaRPr>
          </a:p>
          <a:p>
            <a:pPr marL="289315" indent="-289315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350" dirty="0">
              <a:solidFill>
                <a:prstClr val="black"/>
              </a:solidFill>
              <a:latin typeface="Segoe UI"/>
            </a:endParaRPr>
          </a:p>
          <a:p>
            <a:pPr marL="289315" indent="-289315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35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579581" y="829909"/>
            <a:ext cx="301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solidFill>
                  <a:srgbClr val="FFFF00"/>
                </a:solidFill>
                <a:latin typeface="Segoe UI"/>
                <a:ea typeface="+mn-ea"/>
              </a:rPr>
              <a:t>Nieuw</a:t>
            </a:r>
          </a:p>
        </p:txBody>
      </p:sp>
    </p:spTree>
    <p:extLst>
      <p:ext uri="{BB962C8B-B14F-4D97-AF65-F5344CB8AC3E}">
        <p14:creationId xmlns:p14="http://schemas.microsoft.com/office/powerpoint/2010/main" val="15775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350" y="2128544"/>
            <a:ext cx="5351903" cy="32292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4EA8E4B-A59A-1240-AF28-7CF17A4A13DB}"/>
              </a:ext>
            </a:extLst>
          </p:cNvPr>
          <p:cNvSpPr txBox="1">
            <a:spLocks/>
          </p:cNvSpPr>
          <p:nvPr/>
        </p:nvSpPr>
        <p:spPr>
          <a:xfrm>
            <a:off x="1811909" y="2489865"/>
            <a:ext cx="4541946" cy="2750260"/>
          </a:xfrm>
          <a:prstGeom prst="rect">
            <a:avLst/>
          </a:prstGeom>
        </p:spPr>
        <p:txBody>
          <a:bodyPr vert="horz" lIns="51435" tIns="25718" rIns="51435" bIns="25718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9315" indent="-289315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lphaLcPeriod"/>
            </a:pPr>
            <a:endParaRPr lang="nl-NL" sz="1350" dirty="0">
              <a:solidFill>
                <a:prstClr val="black"/>
              </a:solidFill>
              <a:latin typeface="Segoe UI"/>
            </a:endParaRPr>
          </a:p>
          <a:p>
            <a:pPr marL="289315" indent="-289315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350" dirty="0">
              <a:solidFill>
                <a:prstClr val="black"/>
              </a:solidFill>
              <a:latin typeface="Segoe UI"/>
            </a:endParaRPr>
          </a:p>
          <a:p>
            <a:pPr marL="289315" indent="-289315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350" dirty="0">
              <a:solidFill>
                <a:prstClr val="black"/>
              </a:solidFill>
              <a:latin typeface="Segoe UI"/>
            </a:endParaRPr>
          </a:p>
          <a:p>
            <a:pPr marL="289315" indent="-289315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35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502739" y="843759"/>
            <a:ext cx="3011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solidFill>
                  <a:srgbClr val="FFFF00"/>
                </a:solidFill>
                <a:latin typeface="Segoe UI"/>
                <a:ea typeface="+mn-ea"/>
              </a:rPr>
              <a:t>Nieuw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E490739-FFE1-A743-96CD-B8627476FC49}"/>
              </a:ext>
            </a:extLst>
          </p:cNvPr>
          <p:cNvSpPr txBox="1">
            <a:spLocks/>
          </p:cNvSpPr>
          <p:nvPr/>
        </p:nvSpPr>
        <p:spPr>
          <a:xfrm>
            <a:off x="566635" y="1698993"/>
            <a:ext cx="7823899" cy="4540873"/>
          </a:xfrm>
          <a:prstGeom prst="rect">
            <a:avLst/>
          </a:prstGeom>
        </p:spPr>
        <p:txBody>
          <a:bodyPr vert="horz" lIns="51435" tIns="25718" rIns="51435" bIns="25718" rtlCol="0" anchor="t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8" indent="-257168" algn="l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 startAt="9"/>
            </a:pPr>
            <a:endParaRPr lang="nl-NL" sz="1350" dirty="0">
              <a:solidFill>
                <a:prstClr val="black"/>
              </a:solidFill>
              <a:latin typeface="Segoe UI"/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nl-NL" sz="1350" dirty="0">
              <a:solidFill>
                <a:prstClr val="white"/>
              </a:solidFill>
              <a:latin typeface="Segoe UI"/>
            </a:endParaRPr>
          </a:p>
          <a:p>
            <a:pPr algn="l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nl-NL" sz="3600" dirty="0">
                <a:solidFill>
                  <a:prstClr val="white"/>
                </a:solidFill>
                <a:latin typeface="Segoe UI"/>
              </a:rPr>
              <a:t>6. </a:t>
            </a:r>
            <a:r>
              <a:rPr lang="nl-NL" sz="3600" dirty="0" smtClean="0">
                <a:solidFill>
                  <a:prstClr val="white"/>
                </a:solidFill>
                <a:latin typeface="Segoe UI"/>
              </a:rPr>
              <a:t> Scholing </a:t>
            </a:r>
            <a:r>
              <a:rPr lang="nl-NL" sz="3600" dirty="0">
                <a:solidFill>
                  <a:prstClr val="white"/>
                </a:solidFill>
                <a:latin typeface="Segoe UI"/>
              </a:rPr>
              <a:t>en toetsing- </a:t>
            </a:r>
          </a:p>
          <a:p>
            <a:pPr algn="l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nl-NL" sz="3600" dirty="0">
                <a:solidFill>
                  <a:prstClr val="white"/>
                </a:solidFill>
                <a:latin typeface="Segoe UI"/>
              </a:rPr>
              <a:t>	-uitgewerkt en aansluiting op LMS</a:t>
            </a:r>
          </a:p>
          <a:p>
            <a:pPr algn="l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nl-NL" sz="3600" dirty="0">
                <a:solidFill>
                  <a:prstClr val="white"/>
                </a:solidFill>
                <a:latin typeface="Segoe UI"/>
              </a:rPr>
              <a:t>	-risicovolle en voorbehouden handelingen</a:t>
            </a:r>
          </a:p>
          <a:p>
            <a:pPr algn="l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nl-NL" sz="3600" dirty="0">
                <a:solidFill>
                  <a:prstClr val="white"/>
                </a:solidFill>
                <a:latin typeface="Segoe UI"/>
              </a:rPr>
              <a:t>7.   Transitie kind naar volwassenenzorg</a:t>
            </a:r>
          </a:p>
          <a:p>
            <a:pPr algn="l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nl-NL" sz="3600" dirty="0">
                <a:solidFill>
                  <a:prstClr val="white"/>
                </a:solidFill>
                <a:latin typeface="Segoe UI"/>
              </a:rPr>
              <a:t>8.   Mogelijk maken meenemen eigen </a:t>
            </a:r>
            <a:r>
              <a:rPr lang="nl-NL" sz="3600" dirty="0" err="1">
                <a:solidFill>
                  <a:prstClr val="white"/>
                </a:solidFill>
                <a:latin typeface="Segoe UI"/>
              </a:rPr>
              <a:t>PGB’ers</a:t>
            </a:r>
            <a:r>
              <a:rPr lang="nl-NL" sz="3600" dirty="0">
                <a:solidFill>
                  <a:prstClr val="white"/>
                </a:solidFill>
                <a:latin typeface="Segoe UI"/>
              </a:rPr>
              <a:t> tijdens ZH opname</a:t>
            </a:r>
          </a:p>
          <a:p>
            <a:pPr marL="257168" indent="-257168" algn="l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 startAt="9"/>
            </a:pPr>
            <a:r>
              <a:rPr lang="nl-NL" sz="3600" dirty="0">
                <a:solidFill>
                  <a:prstClr val="white"/>
                </a:solidFill>
                <a:latin typeface="Segoe UI"/>
              </a:rPr>
              <a:t> </a:t>
            </a:r>
            <a:r>
              <a:rPr lang="nl-NL" sz="3600" dirty="0" smtClean="0">
                <a:solidFill>
                  <a:prstClr val="white"/>
                </a:solidFill>
                <a:latin typeface="Segoe UI"/>
              </a:rPr>
              <a:t> Staken </a:t>
            </a:r>
            <a:r>
              <a:rPr lang="nl-NL" sz="3600" dirty="0">
                <a:solidFill>
                  <a:prstClr val="white"/>
                </a:solidFill>
                <a:latin typeface="Segoe UI"/>
              </a:rPr>
              <a:t>van de chronische beademing</a:t>
            </a:r>
          </a:p>
          <a:p>
            <a:pPr marL="257168" indent="-257168" algn="l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 startAt="9"/>
            </a:pPr>
            <a:r>
              <a:rPr lang="nl-NL" sz="3600" dirty="0">
                <a:solidFill>
                  <a:prstClr val="white"/>
                </a:solidFill>
                <a:latin typeface="Segoe UI"/>
              </a:rPr>
              <a:t> Digitaal document =&gt; </a:t>
            </a:r>
            <a:r>
              <a:rPr lang="nl-NL" sz="3600" dirty="0" smtClean="0">
                <a:solidFill>
                  <a:prstClr val="white"/>
                </a:solidFill>
                <a:latin typeface="Segoe UI"/>
              </a:rPr>
              <a:t>dynamisch</a:t>
            </a:r>
          </a:p>
          <a:p>
            <a:pPr algn="l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nl-NL" sz="3600" dirty="0">
              <a:solidFill>
                <a:prstClr val="white"/>
              </a:solidFill>
              <a:latin typeface="Segoe UI"/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nl-NL" sz="1350" dirty="0">
              <a:solidFill>
                <a:prstClr val="black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045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70" y="1857481"/>
            <a:ext cx="7135871" cy="430569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4EA8E4B-A59A-1240-AF28-7CF17A4A13DB}"/>
              </a:ext>
            </a:extLst>
          </p:cNvPr>
          <p:cNvSpPr txBox="1">
            <a:spLocks/>
          </p:cNvSpPr>
          <p:nvPr/>
        </p:nvSpPr>
        <p:spPr>
          <a:xfrm>
            <a:off x="891879" y="2176821"/>
            <a:ext cx="605592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lphaL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165607" y="770417"/>
            <a:ext cx="401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b="1" dirty="0">
                <a:solidFill>
                  <a:srgbClr val="FFFF00"/>
                </a:solidFill>
                <a:latin typeface="Segoe UI"/>
                <a:ea typeface="+mn-ea"/>
              </a:rPr>
              <a:t>Modules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E490739-FFE1-A743-96CD-B8627476FC49}"/>
              </a:ext>
            </a:extLst>
          </p:cNvPr>
          <p:cNvSpPr txBox="1">
            <a:spLocks/>
          </p:cNvSpPr>
          <p:nvPr/>
        </p:nvSpPr>
        <p:spPr>
          <a:xfrm>
            <a:off x="1052593" y="2144024"/>
            <a:ext cx="595161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88D08F7-6AFF-B243-897F-BA84EF7C4B8B}"/>
              </a:ext>
            </a:extLst>
          </p:cNvPr>
          <p:cNvSpPr txBox="1">
            <a:spLocks/>
          </p:cNvSpPr>
          <p:nvPr/>
        </p:nvSpPr>
        <p:spPr>
          <a:xfrm>
            <a:off x="1117390" y="2165320"/>
            <a:ext cx="6261829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 fontAlgn="auto">
              <a:spcBef>
                <a:spcPts val="750"/>
              </a:spcBef>
              <a:spcAft>
                <a:spcPts val="0"/>
              </a:spcAft>
            </a:pPr>
            <a:endParaRPr lang="nl-NL" sz="165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1886" y="1622584"/>
            <a:ext cx="8752115" cy="417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  <a:tab pos="57499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>
              <a:lnSpc>
                <a:spcPct val="150000"/>
              </a:lnSpc>
              <a:tabLst>
                <a:tab pos="607219" algn="l"/>
                <a:tab pos="4312444" algn="r"/>
              </a:tabLst>
            </a:pPr>
            <a:r>
              <a:rPr lang="nl-NL" sz="1800" b="1" dirty="0">
                <a:solidFill>
                  <a:prstClr val="white"/>
                </a:solidFill>
                <a:ea typeface="+mn-ea"/>
              </a:rPr>
              <a:t>1	Verwijzen en indicatie stellen chronische beademing</a:t>
            </a:r>
            <a:endParaRPr lang="nl-NL" sz="1800" dirty="0">
              <a:solidFill>
                <a:prstClr val="white"/>
              </a:solidFill>
              <a:ea typeface="+mn-ea"/>
            </a:endParaRPr>
          </a:p>
          <a:p>
            <a:pPr defTabSz="342900">
              <a:lnSpc>
                <a:spcPct val="150000"/>
              </a:lnSpc>
              <a:tabLst>
                <a:tab pos="607219" algn="l"/>
                <a:tab pos="4312444" algn="r"/>
              </a:tabLst>
            </a:pPr>
            <a:r>
              <a:rPr lang="nl-NL" sz="1800" b="1" dirty="0">
                <a:solidFill>
                  <a:prstClr val="white"/>
                </a:solidFill>
                <a:ea typeface="+mn-ea"/>
              </a:rPr>
              <a:t> 2 	Instellen op chronische beademing</a:t>
            </a:r>
            <a:endParaRPr lang="nl-NL" sz="1800" dirty="0">
              <a:solidFill>
                <a:prstClr val="white"/>
              </a:solidFill>
              <a:ea typeface="+mn-ea"/>
            </a:endParaRPr>
          </a:p>
          <a:p>
            <a:pPr defTabSz="342900">
              <a:lnSpc>
                <a:spcPct val="150000"/>
              </a:lnSpc>
              <a:tabLst>
                <a:tab pos="607219" algn="l"/>
                <a:tab pos="4312444" algn="r"/>
              </a:tabLst>
            </a:pPr>
            <a:r>
              <a:rPr lang="nl-NL" sz="1800" b="1" dirty="0">
                <a:solidFill>
                  <a:prstClr val="white"/>
                </a:solidFill>
                <a:ea typeface="+mn-ea"/>
              </a:rPr>
              <a:t> 3 	Transitie naar de verblijfssituatie</a:t>
            </a:r>
            <a:endParaRPr lang="nl-NL" sz="1800" dirty="0">
              <a:solidFill>
                <a:prstClr val="white"/>
              </a:solidFill>
              <a:ea typeface="+mn-ea"/>
            </a:endParaRPr>
          </a:p>
          <a:p>
            <a:pPr defTabSz="342900">
              <a:lnSpc>
                <a:spcPct val="150000"/>
              </a:lnSpc>
              <a:tabLst>
                <a:tab pos="607219" algn="l"/>
                <a:tab pos="4312444" algn="r"/>
              </a:tabLst>
            </a:pPr>
            <a:r>
              <a:rPr lang="nl-NL" sz="1800" b="1" dirty="0">
                <a:solidFill>
                  <a:prstClr val="white"/>
                </a:solidFill>
                <a:ea typeface="+mn-ea"/>
              </a:rPr>
              <a:t> 4 	Chronische beademing in de verblijfssituatie</a:t>
            </a:r>
            <a:endParaRPr lang="nl-NL" sz="1800" dirty="0">
              <a:solidFill>
                <a:prstClr val="white"/>
              </a:solidFill>
              <a:ea typeface="+mn-ea"/>
            </a:endParaRPr>
          </a:p>
          <a:p>
            <a:pPr defTabSz="342900">
              <a:lnSpc>
                <a:spcPct val="150000"/>
              </a:lnSpc>
              <a:tabLst>
                <a:tab pos="607219" algn="l"/>
                <a:tab pos="4312444" algn="r"/>
              </a:tabLst>
            </a:pPr>
            <a:r>
              <a:rPr lang="nl-NL" sz="1800" b="1" dirty="0">
                <a:solidFill>
                  <a:prstClr val="white"/>
                </a:solidFill>
                <a:ea typeface="+mn-ea"/>
              </a:rPr>
              <a:t> 5 	Afstemming in de zorgketen voor chronische beademing</a:t>
            </a:r>
            <a:endParaRPr lang="nl-NL" sz="1800" dirty="0">
              <a:solidFill>
                <a:prstClr val="white"/>
              </a:solidFill>
              <a:ea typeface="+mn-ea"/>
            </a:endParaRPr>
          </a:p>
          <a:p>
            <a:pPr defTabSz="342900">
              <a:lnSpc>
                <a:spcPct val="150000"/>
              </a:lnSpc>
              <a:tabLst>
                <a:tab pos="607219" algn="l"/>
                <a:tab pos="4312444" algn="r"/>
              </a:tabLst>
            </a:pPr>
            <a:r>
              <a:rPr lang="nl-NL" sz="1800" b="1" dirty="0">
                <a:solidFill>
                  <a:prstClr val="white"/>
                </a:solidFill>
                <a:ea typeface="+mn-ea"/>
              </a:rPr>
              <a:t> 6	Apparatuur en disposables</a:t>
            </a:r>
            <a:endParaRPr lang="nl-NL" sz="1800" dirty="0">
              <a:solidFill>
                <a:prstClr val="white"/>
              </a:solidFill>
              <a:ea typeface="+mn-ea"/>
            </a:endParaRPr>
          </a:p>
          <a:p>
            <a:pPr defTabSz="342900">
              <a:lnSpc>
                <a:spcPct val="150000"/>
              </a:lnSpc>
              <a:tabLst>
                <a:tab pos="607219" algn="l"/>
                <a:tab pos="4312444" algn="r"/>
              </a:tabLst>
            </a:pPr>
            <a:r>
              <a:rPr lang="nl-NL" sz="1800" b="1" dirty="0">
                <a:solidFill>
                  <a:prstClr val="white"/>
                </a:solidFill>
                <a:ea typeface="+mn-ea"/>
              </a:rPr>
              <a:t> 7 	Scholing ten behoeve van chronische beademing</a:t>
            </a:r>
            <a:endParaRPr lang="nl-NL" sz="1800" dirty="0">
              <a:solidFill>
                <a:prstClr val="white"/>
              </a:solidFill>
              <a:ea typeface="+mn-ea"/>
            </a:endParaRPr>
          </a:p>
          <a:p>
            <a:pPr defTabSz="342900">
              <a:lnSpc>
                <a:spcPct val="150000"/>
              </a:lnSpc>
              <a:tabLst>
                <a:tab pos="607219" algn="l"/>
                <a:tab pos="4312444" algn="r"/>
              </a:tabLst>
            </a:pPr>
            <a:r>
              <a:rPr lang="nl-NL" sz="1800" b="1" dirty="0">
                <a:solidFill>
                  <a:prstClr val="white"/>
                </a:solidFill>
                <a:ea typeface="+mn-ea"/>
              </a:rPr>
              <a:t> 8 	Vervoer/ambulance/reizen</a:t>
            </a:r>
            <a:endParaRPr lang="nl-NL" sz="1800" dirty="0">
              <a:solidFill>
                <a:prstClr val="white"/>
              </a:solidFill>
              <a:ea typeface="+mn-ea"/>
            </a:endParaRPr>
          </a:p>
          <a:p>
            <a:pPr defTabSz="342900">
              <a:lnSpc>
                <a:spcPct val="150000"/>
              </a:lnSpc>
              <a:tabLst>
                <a:tab pos="607219" algn="l"/>
                <a:tab pos="4312444" algn="r"/>
              </a:tabLst>
            </a:pPr>
            <a:r>
              <a:rPr lang="nl-NL" sz="1800" b="1" dirty="0">
                <a:solidFill>
                  <a:prstClr val="white"/>
                </a:solidFill>
                <a:ea typeface="+mn-ea"/>
              </a:rPr>
              <a:t> 9 	Transitie chronisch beademde kinderen naar volwassenen zorg</a:t>
            </a:r>
            <a:endParaRPr lang="nl-NL" sz="1800" dirty="0">
              <a:solidFill>
                <a:prstClr val="white"/>
              </a:solidFill>
              <a:ea typeface="+mn-ea"/>
            </a:endParaRPr>
          </a:p>
          <a:p>
            <a:pPr defTabSz="342900">
              <a:lnSpc>
                <a:spcPct val="150000"/>
              </a:lnSpc>
              <a:tabLst>
                <a:tab pos="607219" algn="l"/>
                <a:tab pos="4312444" algn="r"/>
              </a:tabLst>
            </a:pPr>
            <a:r>
              <a:rPr lang="nl-NL" sz="1800" b="1" dirty="0">
                <a:solidFill>
                  <a:prstClr val="white"/>
                </a:solidFill>
                <a:ea typeface="+mn-ea"/>
              </a:rPr>
              <a:t> 10 	Beëindigen van de chronische beademing</a:t>
            </a:r>
            <a:endParaRPr lang="nl-NL" sz="1800" dirty="0">
              <a:solidFill>
                <a:prstClr val="whit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24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6417" y="7298806"/>
            <a:ext cx="3039899" cy="7516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4EA8E4B-A59A-1240-AF28-7CF17A4A13DB}"/>
              </a:ext>
            </a:extLst>
          </p:cNvPr>
          <p:cNvSpPr txBox="1">
            <a:spLocks/>
          </p:cNvSpPr>
          <p:nvPr/>
        </p:nvSpPr>
        <p:spPr>
          <a:xfrm>
            <a:off x="891879" y="2176821"/>
            <a:ext cx="605592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lphaL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300829" y="1278068"/>
            <a:ext cx="657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prstClr val="white"/>
                </a:solidFill>
                <a:latin typeface="Segoe UI"/>
                <a:ea typeface="+mn-ea"/>
              </a:rPr>
              <a:t>Richtlijn  =&gt; Richtlijnen database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E490739-FFE1-A743-96CD-B8627476FC49}"/>
              </a:ext>
            </a:extLst>
          </p:cNvPr>
          <p:cNvSpPr txBox="1">
            <a:spLocks/>
          </p:cNvSpPr>
          <p:nvPr/>
        </p:nvSpPr>
        <p:spPr>
          <a:xfrm>
            <a:off x="1052593" y="2144024"/>
            <a:ext cx="595161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88D08F7-6AFF-B243-897F-BA84EF7C4B8B}"/>
              </a:ext>
            </a:extLst>
          </p:cNvPr>
          <p:cNvSpPr txBox="1">
            <a:spLocks/>
          </p:cNvSpPr>
          <p:nvPr/>
        </p:nvSpPr>
        <p:spPr>
          <a:xfrm>
            <a:off x="1097280" y="2165320"/>
            <a:ext cx="693046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 fontAlgn="auto">
              <a:spcBef>
                <a:spcPts val="750"/>
              </a:spcBef>
              <a:spcAft>
                <a:spcPts val="0"/>
              </a:spcAft>
            </a:pPr>
            <a:endParaRPr lang="nl-NL" sz="1650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08" y="2111227"/>
            <a:ext cx="4259890" cy="34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6417" y="7298806"/>
            <a:ext cx="3039899" cy="7516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4EA8E4B-A59A-1240-AF28-7CF17A4A13DB}"/>
              </a:ext>
            </a:extLst>
          </p:cNvPr>
          <p:cNvSpPr txBox="1">
            <a:spLocks/>
          </p:cNvSpPr>
          <p:nvPr/>
        </p:nvSpPr>
        <p:spPr>
          <a:xfrm>
            <a:off x="891879" y="2176821"/>
            <a:ext cx="605592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lphaL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32718" y="1206627"/>
            <a:ext cx="78756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Richtlijn ontwikkeling: (</a:t>
            </a:r>
            <a:r>
              <a:rPr lang="nl-NL" dirty="0" err="1" smtClean="0">
                <a:solidFill>
                  <a:prstClr val="white"/>
                </a:solidFill>
                <a:latin typeface="Segoe UI"/>
                <a:ea typeface="+mn-ea"/>
              </a:rPr>
              <a:t>kinder</a:t>
            </a: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)veldnorm, Richtlijn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nl-NL" dirty="0" smtClean="0">
              <a:solidFill>
                <a:prstClr val="white"/>
              </a:solidFill>
              <a:latin typeface="Segoe UI"/>
              <a:ea typeface="+mn-ea"/>
            </a:endParaRP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Deelname ontwikkeling andere richtlijnen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	- ALS en palliatieve zorg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prstClr val="white"/>
                </a:solidFill>
                <a:latin typeface="Segoe UI"/>
                <a:ea typeface="+mn-ea"/>
              </a:rPr>
              <a:t>	</a:t>
            </a: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- </a:t>
            </a: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Ontwikkeling </a:t>
            </a: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normenkader RCU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prstClr val="white"/>
                </a:solidFill>
                <a:latin typeface="Segoe UI"/>
                <a:ea typeface="+mn-ea"/>
              </a:rPr>
              <a:t>	</a:t>
            </a: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- Transitiezorg kinderen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nl-NL" dirty="0">
                <a:solidFill>
                  <a:prstClr val="white"/>
                </a:solidFill>
                <a:latin typeface="Segoe UI"/>
                <a:ea typeface="+mn-ea"/>
              </a:rPr>
              <a:t>	</a:t>
            </a: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- Richtlijn ethiek in richtlijnen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prstClr val="white"/>
              </a:solidFill>
              <a:latin typeface="Segoe UI"/>
              <a:ea typeface="+mn-ea"/>
            </a:endParaRP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Adviesraad Moeder en kindzorg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nl-NL" dirty="0" smtClean="0">
              <a:solidFill>
                <a:prstClr val="white"/>
              </a:solidFill>
              <a:latin typeface="Segoe UI"/>
              <a:ea typeface="+mn-ea"/>
            </a:endParaRP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Werkgroep Woonvormen en verpleeghuizen</a:t>
            </a: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NL" dirty="0">
              <a:solidFill>
                <a:prstClr val="white"/>
              </a:solidFill>
              <a:latin typeface="Segoe UI"/>
              <a:ea typeface="+mn-ea"/>
            </a:endParaRP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Ontwikkeling zorgprofielen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prstClr val="white"/>
              </a:solidFill>
              <a:latin typeface="Segoe UI"/>
              <a:ea typeface="+mn-ea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E490739-FFE1-A743-96CD-B8627476FC49}"/>
              </a:ext>
            </a:extLst>
          </p:cNvPr>
          <p:cNvSpPr txBox="1">
            <a:spLocks/>
          </p:cNvSpPr>
          <p:nvPr/>
        </p:nvSpPr>
        <p:spPr>
          <a:xfrm>
            <a:off x="1052593" y="2144024"/>
            <a:ext cx="595161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88D08F7-6AFF-B243-897F-BA84EF7C4B8B}"/>
              </a:ext>
            </a:extLst>
          </p:cNvPr>
          <p:cNvSpPr txBox="1">
            <a:spLocks/>
          </p:cNvSpPr>
          <p:nvPr/>
        </p:nvSpPr>
        <p:spPr>
          <a:xfrm>
            <a:off x="1097280" y="2165320"/>
            <a:ext cx="693046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 fontAlgn="auto">
              <a:spcBef>
                <a:spcPts val="750"/>
              </a:spcBef>
              <a:spcAft>
                <a:spcPts val="0"/>
              </a:spcAft>
            </a:pPr>
            <a:endParaRPr lang="nl-NL" sz="165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49748" y="418943"/>
            <a:ext cx="572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FFFF00"/>
                </a:solidFill>
              </a:rPr>
              <a:t>	Resultaten VSCA </a:t>
            </a:r>
            <a:endParaRPr lang="nl-NL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6417" y="7298806"/>
            <a:ext cx="3039899" cy="7516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4EA8E4B-A59A-1240-AF28-7CF17A4A13DB}"/>
              </a:ext>
            </a:extLst>
          </p:cNvPr>
          <p:cNvSpPr txBox="1">
            <a:spLocks/>
          </p:cNvSpPr>
          <p:nvPr/>
        </p:nvSpPr>
        <p:spPr>
          <a:xfrm>
            <a:off x="891879" y="2176821"/>
            <a:ext cx="605592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lphaL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32718" y="1206627"/>
            <a:ext cx="82101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Landelijke database: zorginhoudelijk en wetenschappelijk</a:t>
            </a: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NL" dirty="0">
              <a:solidFill>
                <a:prstClr val="white"/>
              </a:solidFill>
              <a:latin typeface="Segoe UI"/>
              <a:ea typeface="+mn-ea"/>
            </a:endParaRP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Landelijke registratie</a:t>
            </a: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NL" dirty="0">
              <a:solidFill>
                <a:prstClr val="white"/>
              </a:solidFill>
              <a:latin typeface="Segoe UI"/>
              <a:ea typeface="+mn-ea"/>
            </a:endParaRP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2020 Webinar COVID-19 </a:t>
            </a:r>
            <a:r>
              <a:rPr lang="nl-NL" dirty="0" err="1" smtClean="0">
                <a:solidFill>
                  <a:prstClr val="white"/>
                </a:solidFill>
                <a:latin typeface="Segoe UI"/>
                <a:ea typeface="+mn-ea"/>
              </a:rPr>
              <a:t>ism</a:t>
            </a: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 Spierziekten Nederland</a:t>
            </a: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NL" dirty="0">
              <a:solidFill>
                <a:prstClr val="white"/>
              </a:solidFill>
              <a:latin typeface="Segoe UI"/>
              <a:ea typeface="+mn-ea"/>
            </a:endParaRP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Ontwikkeling </a:t>
            </a:r>
            <a:r>
              <a:rPr lang="nl-NL" dirty="0" smtClean="0">
                <a:solidFill>
                  <a:prstClr val="white"/>
                </a:solidFill>
                <a:latin typeface="Segoe UI"/>
              </a:rPr>
              <a:t>toeslagen </a:t>
            </a:r>
            <a:r>
              <a:rPr lang="nl-NL" dirty="0">
                <a:solidFill>
                  <a:prstClr val="white"/>
                </a:solidFill>
                <a:latin typeface="Segoe UI"/>
              </a:rPr>
              <a:t>NIV en </a:t>
            </a:r>
            <a:r>
              <a:rPr lang="nl-NL" dirty="0" smtClean="0">
                <a:solidFill>
                  <a:prstClr val="white"/>
                </a:solidFill>
                <a:latin typeface="Segoe UI"/>
              </a:rPr>
              <a:t>TPPV</a:t>
            </a: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NL" dirty="0">
              <a:solidFill>
                <a:prstClr val="white"/>
              </a:solidFill>
              <a:latin typeface="Segoe UI"/>
              <a:ea typeface="+mn-ea"/>
            </a:endParaRP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Landelijke Beademingscongressen </a:t>
            </a:r>
            <a:r>
              <a:rPr lang="nl-NL" dirty="0" err="1" smtClean="0">
                <a:solidFill>
                  <a:prstClr val="white"/>
                </a:solidFill>
                <a:latin typeface="Segoe UI"/>
                <a:ea typeface="+mn-ea"/>
              </a:rPr>
              <a:t>ism</a:t>
            </a: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 </a:t>
            </a:r>
            <a:r>
              <a:rPr lang="nl-NL" dirty="0" err="1" smtClean="0">
                <a:solidFill>
                  <a:prstClr val="white"/>
                </a:solidFill>
                <a:latin typeface="Segoe UI"/>
                <a:ea typeface="+mn-ea"/>
              </a:rPr>
              <a:t>CTB’s</a:t>
            </a:r>
            <a:endParaRPr lang="nl-NL" dirty="0" smtClean="0">
              <a:solidFill>
                <a:prstClr val="white"/>
              </a:solidFill>
              <a:latin typeface="Segoe UI"/>
              <a:ea typeface="+mn-ea"/>
            </a:endParaRP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l-NL" dirty="0">
              <a:solidFill>
                <a:prstClr val="white"/>
              </a:solidFill>
              <a:latin typeface="Segoe UI"/>
              <a:ea typeface="+mn-ea"/>
            </a:endParaRPr>
          </a:p>
          <a:p>
            <a:pPr marL="342900" indent="-342900" defTabSz="3429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l-NL" dirty="0" smtClean="0">
                <a:solidFill>
                  <a:prstClr val="white"/>
                </a:solidFill>
                <a:latin typeface="Segoe UI"/>
                <a:ea typeface="+mn-ea"/>
              </a:rPr>
              <a:t>2023 stakeholdersmeeting Beademingszorg </a:t>
            </a:r>
            <a:r>
              <a:rPr lang="nl-NL" i="1" dirty="0" smtClean="0">
                <a:solidFill>
                  <a:prstClr val="white"/>
                </a:solidFill>
                <a:latin typeface="Segoe UI"/>
                <a:ea typeface="+mn-ea"/>
              </a:rPr>
              <a:t>2033</a:t>
            </a:r>
            <a:endParaRPr lang="nl-NL" i="1" dirty="0">
              <a:solidFill>
                <a:prstClr val="white"/>
              </a:solidFill>
              <a:latin typeface="Segoe UI"/>
              <a:ea typeface="+mn-ea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E490739-FFE1-A743-96CD-B8627476FC49}"/>
              </a:ext>
            </a:extLst>
          </p:cNvPr>
          <p:cNvSpPr txBox="1">
            <a:spLocks/>
          </p:cNvSpPr>
          <p:nvPr/>
        </p:nvSpPr>
        <p:spPr>
          <a:xfrm>
            <a:off x="1052593" y="2144024"/>
            <a:ext cx="595161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88D08F7-6AFF-B243-897F-BA84EF7C4B8B}"/>
              </a:ext>
            </a:extLst>
          </p:cNvPr>
          <p:cNvSpPr txBox="1">
            <a:spLocks/>
          </p:cNvSpPr>
          <p:nvPr/>
        </p:nvSpPr>
        <p:spPr>
          <a:xfrm>
            <a:off x="1097280" y="2165320"/>
            <a:ext cx="693046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 fontAlgn="auto">
              <a:spcBef>
                <a:spcPts val="750"/>
              </a:spcBef>
              <a:spcAft>
                <a:spcPts val="0"/>
              </a:spcAft>
            </a:pPr>
            <a:endParaRPr lang="nl-NL" sz="165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49748" y="418943"/>
            <a:ext cx="572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FFFF00"/>
                </a:solidFill>
              </a:rPr>
              <a:t>	Resultaten VSCA </a:t>
            </a:r>
            <a:endParaRPr lang="nl-NL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6417" y="7298806"/>
            <a:ext cx="3039899" cy="7516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4EA8E4B-A59A-1240-AF28-7CF17A4A13DB}"/>
              </a:ext>
            </a:extLst>
          </p:cNvPr>
          <p:cNvSpPr txBox="1">
            <a:spLocks/>
          </p:cNvSpPr>
          <p:nvPr/>
        </p:nvSpPr>
        <p:spPr>
          <a:xfrm>
            <a:off x="891879" y="2176821"/>
            <a:ext cx="605592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lphaL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marL="385754" indent="-385754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endParaRPr lang="nl-NL" sz="18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CE490739-FFE1-A743-96CD-B8627476FC49}"/>
              </a:ext>
            </a:extLst>
          </p:cNvPr>
          <p:cNvSpPr txBox="1">
            <a:spLocks/>
          </p:cNvSpPr>
          <p:nvPr/>
        </p:nvSpPr>
        <p:spPr>
          <a:xfrm>
            <a:off x="1052593" y="2144024"/>
            <a:ext cx="595161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latin typeface="Segoe UI"/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nl-NL" sz="18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88D08F7-6AFF-B243-897F-BA84EF7C4B8B}"/>
              </a:ext>
            </a:extLst>
          </p:cNvPr>
          <p:cNvSpPr txBox="1">
            <a:spLocks/>
          </p:cNvSpPr>
          <p:nvPr/>
        </p:nvSpPr>
        <p:spPr>
          <a:xfrm>
            <a:off x="1097280" y="2165320"/>
            <a:ext cx="6930468" cy="36670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 fontAlgn="auto">
              <a:spcBef>
                <a:spcPts val="750"/>
              </a:spcBef>
              <a:spcAft>
                <a:spcPts val="0"/>
              </a:spcAft>
            </a:pPr>
            <a:endParaRPr lang="nl-NL" sz="1650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9" name="Picture 6" descr="Afbeeldingsresultaat voor vrolijke ball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3068638"/>
            <a:ext cx="4249738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374900" y="1468709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hangingPunct="0">
              <a:defRPr/>
            </a:pPr>
            <a:r>
              <a:rPr lang="nl-NL" altLang="nl-NL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Bedankt voor jullie aandacht</a:t>
            </a:r>
          </a:p>
        </p:txBody>
      </p:sp>
    </p:spTree>
    <p:extLst>
      <p:ext uri="{BB962C8B-B14F-4D97-AF65-F5344CB8AC3E}">
        <p14:creationId xmlns:p14="http://schemas.microsoft.com/office/powerpoint/2010/main" val="14379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4784725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  <a:p>
            <a:pPr eaLnBrk="1" hangingPunct="1">
              <a:lnSpc>
                <a:spcPct val="90000"/>
              </a:lnSpc>
            </a:pPr>
            <a:endParaRPr lang="nl-NL" altLang="nl-NL" sz="160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61855" y="324863"/>
            <a:ext cx="64087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3200" b="1" dirty="0">
                <a:solidFill>
                  <a:srgbClr val="1961AB"/>
                </a:solidFill>
                <a:latin typeface="Verdana" panose="020B0604030504040204" pitchFamily="34" charset="0"/>
              </a:rPr>
              <a:t>Gestoorde ademhaling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842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nl-NL" altLang="nl-NL" b="1">
              <a:solidFill>
                <a:schemeClr val="tx1"/>
              </a:solidFill>
            </a:endParaRPr>
          </a:p>
        </p:txBody>
      </p:sp>
      <p:pic>
        <p:nvPicPr>
          <p:cNvPr id="7174" name="Picture 6" descr="hypo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r="3674"/>
          <a:stretch>
            <a:fillRect/>
          </a:stretch>
        </p:blipFill>
        <p:spPr bwMode="auto">
          <a:xfrm>
            <a:off x="0" y="1412875"/>
            <a:ext cx="541972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580063" y="1341438"/>
            <a:ext cx="356393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1400" u="sng">
                <a:solidFill>
                  <a:schemeClr val="tx1"/>
                </a:solidFill>
              </a:rPr>
              <a:t>Aandoeningen CZS</a:t>
            </a:r>
            <a:r>
              <a:rPr lang="nl-NL" altLang="nl-NL" sz="1400"/>
              <a:t>: </a:t>
            </a:r>
            <a:r>
              <a:rPr lang="nl-NL" altLang="nl-NL" sz="1400" b="1">
                <a:solidFill>
                  <a:srgbClr val="FF0000"/>
                </a:solidFill>
              </a:rPr>
              <a:t>“Won’t breathe”</a:t>
            </a:r>
          </a:p>
          <a:p>
            <a:pPr eaLnBrk="1" hangingPunct="1">
              <a:buFontTx/>
              <a:buNone/>
            </a:pPr>
            <a:r>
              <a:rPr lang="nl-NL" altLang="nl-NL" sz="1400"/>
              <a:t>Congenitale centrale hypoventilatie,CSAS, </a:t>
            </a:r>
          </a:p>
          <a:p>
            <a:pPr eaLnBrk="1" hangingPunct="1">
              <a:buFontTx/>
              <a:buNone/>
            </a:pPr>
            <a:r>
              <a:rPr lang="nl-NL" altLang="nl-NL" sz="1400"/>
              <a:t>staminfarct, Arnold-Chiari, dwarslaesie, </a:t>
            </a:r>
          </a:p>
          <a:p>
            <a:pPr eaLnBrk="1" hangingPunct="1">
              <a:buFontTx/>
              <a:buNone/>
            </a:pPr>
            <a:r>
              <a:rPr lang="nl-NL" altLang="nl-NL" sz="1400"/>
              <a:t>spina bifida</a:t>
            </a:r>
            <a:endParaRPr lang="nl-NL" altLang="nl-NL" sz="1400">
              <a:solidFill>
                <a:schemeClr val="tx1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580063" y="2565400"/>
            <a:ext cx="34194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1400" u="sng">
                <a:solidFill>
                  <a:schemeClr val="tx1"/>
                </a:solidFill>
              </a:rPr>
              <a:t>Neuromusculaire aandoeningen</a:t>
            </a:r>
            <a:r>
              <a:rPr lang="nl-NL" altLang="nl-NL" sz="1400"/>
              <a:t>:</a:t>
            </a:r>
          </a:p>
          <a:p>
            <a:pPr eaLnBrk="1" hangingPunct="1">
              <a:buFontTx/>
              <a:buNone/>
            </a:pPr>
            <a:r>
              <a:rPr lang="nl-NL" altLang="nl-NL" sz="1400" b="1">
                <a:solidFill>
                  <a:srgbClr val="FF0000"/>
                </a:solidFill>
              </a:rPr>
              <a:t>“Can’t breathe”</a:t>
            </a:r>
          </a:p>
          <a:p>
            <a:pPr eaLnBrk="1" hangingPunct="1">
              <a:buFontTx/>
              <a:buNone/>
            </a:pPr>
            <a:r>
              <a:rPr lang="nl-NL" altLang="nl-NL" sz="1400"/>
              <a:t>Duchenne, Becker, limb girdle, SMA, </a:t>
            </a:r>
          </a:p>
          <a:p>
            <a:pPr eaLnBrk="1" hangingPunct="1">
              <a:buFontTx/>
              <a:buNone/>
            </a:pPr>
            <a:r>
              <a:rPr lang="nl-NL" altLang="nl-NL" sz="1400"/>
              <a:t>Cong/mitoch myopathie</a:t>
            </a:r>
            <a:r>
              <a:rPr lang="en-US" altLang="nl-NL" sz="1400"/>
              <a:t>ën, FSHD</a:t>
            </a:r>
          </a:p>
          <a:p>
            <a:pPr eaLnBrk="1" hangingPunct="1">
              <a:buFontTx/>
              <a:buNone/>
            </a:pPr>
            <a:r>
              <a:rPr lang="en-US" altLang="nl-NL" sz="1400"/>
              <a:t>dystrofia myotonica, (</a:t>
            </a:r>
            <a:r>
              <a:rPr lang="nl-NL" altLang="nl-NL" sz="1400"/>
              <a:t>post)-polio, </a:t>
            </a:r>
          </a:p>
          <a:p>
            <a:pPr eaLnBrk="1" hangingPunct="1">
              <a:buFontTx/>
              <a:buNone/>
            </a:pPr>
            <a:r>
              <a:rPr lang="nl-NL" altLang="nl-NL" sz="1400"/>
              <a:t>PSMA, ALS, </a:t>
            </a:r>
            <a:r>
              <a:rPr lang="en-US" altLang="nl-NL" sz="1400"/>
              <a:t>Pompe, Guillain-Barré, </a:t>
            </a:r>
            <a:endParaRPr lang="nl-NL" altLang="nl-NL" sz="1400">
              <a:solidFill>
                <a:schemeClr val="tx1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580063" y="4365625"/>
            <a:ext cx="331311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1400" u="sng">
                <a:solidFill>
                  <a:schemeClr val="tx1"/>
                </a:solidFill>
              </a:rPr>
              <a:t>Thoraxwand afwijkingen</a:t>
            </a:r>
            <a:r>
              <a:rPr lang="nl-NL" altLang="nl-NL" sz="1400"/>
              <a:t>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nl-NL" altLang="nl-NL" sz="1400"/>
              <a:t>Scoliose, Bechterew, RA, TBC, OHS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594350" y="5229225"/>
            <a:ext cx="30988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39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nl-NL" sz="1400" u="sng">
                <a:solidFill>
                  <a:schemeClr val="tx1"/>
                </a:solidFill>
              </a:rPr>
              <a:t>Longziekten</a:t>
            </a:r>
            <a:r>
              <a:rPr lang="nl-NL" altLang="nl-NL" sz="1400"/>
              <a:t>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nl-NL" sz="1400"/>
              <a:t>Pneumonectomie, </a:t>
            </a:r>
            <a:r>
              <a:rPr lang="nl-NL" altLang="nl-NL" sz="1400"/>
              <a:t>CF, COPD</a:t>
            </a:r>
          </a:p>
        </p:txBody>
      </p:sp>
    </p:spTree>
    <p:extLst>
      <p:ext uri="{BB962C8B-B14F-4D97-AF65-F5344CB8AC3E}">
        <p14:creationId xmlns:p14="http://schemas.microsoft.com/office/powerpoint/2010/main" val="32234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Gevolgen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26570" y="808196"/>
            <a:ext cx="869986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0" indent="-419100" eaLnBrk="1" hangingPunct="1">
              <a:buFontTx/>
              <a:buNone/>
            </a:pPr>
            <a:r>
              <a:rPr lang="nl-NL" altLang="nl-NL" dirty="0">
                <a:latin typeface="Tahoma" panose="020B0604030504040204" pitchFamily="34" charset="0"/>
              </a:rPr>
              <a:t>- CO</a:t>
            </a:r>
            <a:r>
              <a:rPr lang="nl-NL" altLang="nl-NL" baseline="-25000" dirty="0">
                <a:latin typeface="Tahoma" panose="020B0604030504040204" pitchFamily="34" charset="0"/>
              </a:rPr>
              <a:t>2</a:t>
            </a:r>
            <a:r>
              <a:rPr lang="nl-NL" altLang="nl-NL" dirty="0">
                <a:latin typeface="Tahoma" panose="020B0604030504040204" pitchFamily="34" charset="0"/>
              </a:rPr>
              <a:t> onvoldoende lichaam uit =&gt; stapeling =&gt; </a:t>
            </a:r>
            <a:r>
              <a:rPr lang="nl-NL" altLang="nl-NL" u="sng" dirty="0">
                <a:latin typeface="Tahoma" panose="020B0604030504040204" pitchFamily="34" charset="0"/>
              </a:rPr>
              <a:t>hypo</a:t>
            </a:r>
            <a:r>
              <a:rPr lang="nl-NL" altLang="nl-NL" dirty="0">
                <a:latin typeface="Tahoma" panose="020B0604030504040204" pitchFamily="34" charset="0"/>
              </a:rPr>
              <a:t>ventilatie</a:t>
            </a:r>
          </a:p>
          <a:p>
            <a:pPr marL="419100" indent="-419100" eaLnBrk="1" hangingPunct="1">
              <a:buFontTx/>
              <a:buNone/>
            </a:pPr>
            <a:endParaRPr lang="nl-NL" altLang="nl-NL" dirty="0"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None/>
            </a:pPr>
            <a:r>
              <a:rPr lang="nl-NL" altLang="nl-NL" dirty="0">
                <a:latin typeface="Tahoma" panose="020B0604030504040204" pitchFamily="34" charset="0"/>
              </a:rPr>
              <a:t>	</a:t>
            </a:r>
            <a:r>
              <a:rPr lang="nl-NL" altLang="nl-NL" dirty="0" smtClean="0">
                <a:latin typeface="Tahoma" panose="020B0604030504040204" pitchFamily="34" charset="0"/>
              </a:rPr>
              <a:t>				</a:t>
            </a:r>
          </a:p>
          <a:p>
            <a:pPr marL="419100" indent="-419100" eaLnBrk="1" hangingPunct="1">
              <a:buFontTx/>
              <a:buNone/>
            </a:pPr>
            <a:r>
              <a:rPr lang="nl-NL" altLang="nl-NL" b="1" i="1" dirty="0">
                <a:latin typeface="Tahoma" panose="020B0604030504040204" pitchFamily="34" charset="0"/>
              </a:rPr>
              <a:t>	</a:t>
            </a:r>
            <a:r>
              <a:rPr lang="nl-NL" altLang="nl-NL" b="1" i="1" dirty="0" smtClean="0">
                <a:latin typeface="Tahoma" panose="020B0604030504040204" pitchFamily="34" charset="0"/>
              </a:rPr>
              <a:t>			</a:t>
            </a:r>
            <a:r>
              <a:rPr lang="nl-NL" altLang="nl-NL" b="1" dirty="0" smtClean="0">
                <a:latin typeface="Tahoma" panose="020B0604030504040204" pitchFamily="34" charset="0"/>
              </a:rPr>
              <a:t>   </a:t>
            </a:r>
            <a:r>
              <a:rPr lang="nl-NL" altLang="nl-NL" b="1" i="1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nachtelijke hypoventilatie</a:t>
            </a:r>
          </a:p>
          <a:p>
            <a:pPr marL="419100" indent="-419100" eaLnBrk="1" hangingPunct="1">
              <a:buFontTx/>
              <a:buNone/>
            </a:pPr>
            <a:endParaRPr lang="nl-NL" altLang="nl-NL" b="1" i="1" u="sng" dirty="0"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None/>
            </a:pPr>
            <a:r>
              <a:rPr lang="nl-NL" altLang="nl-NL" dirty="0">
                <a:latin typeface="Tahoma" panose="020B0604030504040204" pitchFamily="34" charset="0"/>
              </a:rPr>
              <a:t>	</a:t>
            </a:r>
            <a:r>
              <a:rPr lang="nl-NL" altLang="nl-NL" dirty="0" smtClean="0">
                <a:latin typeface="Tahoma" panose="020B0604030504040204" pitchFamily="34" charset="0"/>
              </a:rPr>
              <a:t> </a:t>
            </a:r>
            <a:r>
              <a:rPr lang="nl-NL" altLang="nl-NL" dirty="0">
                <a:latin typeface="Tahoma" panose="020B0604030504040204" pitchFamily="34" charset="0"/>
              </a:rPr>
              <a:t>hartslag-ademhaling-stofwisseling </a:t>
            </a:r>
            <a:r>
              <a:rPr lang="nl-NL" altLang="nl-NL" sz="4000" b="1" dirty="0">
                <a:cs typeface="Arial" panose="020B0604020202020204" pitchFamily="34" charset="0"/>
              </a:rPr>
              <a:t>↓</a:t>
            </a:r>
            <a:endParaRPr lang="nl-NL" altLang="nl-NL" b="1" dirty="0">
              <a:cs typeface="Arial" panose="020B0604020202020204" pitchFamily="34" charset="0"/>
            </a:endParaRPr>
          </a:p>
          <a:p>
            <a:pPr marL="419100" indent="-419100" eaLnBrk="1" hangingPunct="1">
              <a:buFontTx/>
              <a:buNone/>
            </a:pPr>
            <a:r>
              <a:rPr lang="nl-NL" altLang="nl-NL" b="1" dirty="0">
                <a:cs typeface="Arial" panose="020B0604020202020204" pitchFamily="34" charset="0"/>
              </a:rPr>
              <a:t>	</a:t>
            </a:r>
            <a:r>
              <a:rPr lang="nl-NL" altLang="nl-NL" b="1" dirty="0" smtClean="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altLang="nl-NL" dirty="0">
                <a:latin typeface="Tahoma" panose="020B0604030504040204" pitchFamily="34" charset="0"/>
                <a:cs typeface="Arial" panose="020B0604020202020204" pitchFamily="34" charset="0"/>
              </a:rPr>
              <a:t>hypoventilatie </a:t>
            </a:r>
            <a:r>
              <a:rPr lang="nl-NL" altLang="nl-NL" sz="4000" b="1" dirty="0" smtClean="0">
                <a:cs typeface="Arial" panose="020B0604020202020204" pitchFamily="34" charset="0"/>
              </a:rPr>
              <a:t>↑</a:t>
            </a:r>
            <a:endParaRPr lang="nl-NL" altLang="nl-NL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9100" indent="-419100" eaLnBrk="1" hangingPunct="1">
              <a:buFontTx/>
              <a:buNone/>
            </a:pPr>
            <a:r>
              <a:rPr lang="nl-NL" altLang="nl-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alt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pPr marL="419100" indent="-419100" eaLnBrk="1" hangingPunct="1">
              <a:buFontTx/>
              <a:buNone/>
            </a:pPr>
            <a:r>
              <a:rPr lang="nl-NL" altLang="nl-NL" b="1" dirty="0" smtClean="0"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           </a:t>
            </a:r>
            <a:endParaRPr lang="nl-NL" altLang="nl-NL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9100" indent="-419100" eaLnBrk="1" hangingPunct="1">
              <a:buFontTx/>
              <a:buNone/>
            </a:pPr>
            <a:r>
              <a:rPr lang="nl-NL" altLang="nl-N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alt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nl-NL" altLang="nl-N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333500"/>
            <a:ext cx="8869363" cy="52784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19100" indent="-419100" eaLnBrk="1" hangingPunct="1"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Overdag normale ademhaling, totdat</a:t>
            </a: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…</a:t>
            </a:r>
            <a:r>
              <a:rPr lang="nl-NL" altLang="nl-NL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..</a:t>
            </a: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19100" indent="-419100" eaLnBrk="1" hangingPunct="1"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Meer moeite om pCO</a:t>
            </a:r>
            <a:r>
              <a:rPr lang="nl-NL" altLang="nl-NL" sz="24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nl-NL" altLang="nl-NL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 normaal te houden</a:t>
            </a: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19100" indent="-419100" eaLnBrk="1" hangingPunct="1"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=&gt; </a:t>
            </a:r>
            <a:r>
              <a:rPr lang="nl-NL" altLang="nl-NL" sz="2400" b="1" i="1" u="sng" dirty="0" smtClean="0">
                <a:solidFill>
                  <a:schemeClr val="tx2"/>
                </a:solidFill>
                <a:cs typeface="Arial" panose="020B0604020202020204" pitchFamily="34" charset="0"/>
              </a:rPr>
              <a:t>Chronische respiratoire insufficiëntie</a:t>
            </a:r>
            <a:endParaRPr lang="nl-NL" altLang="nl-NL" sz="2400" i="1" u="sng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19100" indent="-419100" eaLnBrk="1" hangingPunct="1">
              <a:buFontTx/>
              <a:buNone/>
            </a:pPr>
            <a:r>
              <a:rPr lang="nl-NL" altLang="nl-NL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-   Hoge ademhalingsfrequentie =&gt; moe, benauwd, uitgeput</a:t>
            </a: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19100" indent="-419100" eaLnBrk="1" hangingPunct="1">
              <a:buFontTx/>
              <a:buNone/>
            </a:pPr>
            <a:r>
              <a:rPr lang="nl-NL" altLang="nl-NL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-   Hoog CO</a:t>
            </a:r>
            <a:r>
              <a:rPr lang="nl-NL" altLang="nl-NL" sz="2400" baseline="-25000" dirty="0" smtClean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nl-NL" altLang="nl-NL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 =&gt; </a:t>
            </a: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nl-NL" altLang="nl-NL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vergiftiging</a:t>
            </a: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’</a:t>
            </a:r>
            <a:r>
              <a:rPr lang="nl-NL" altLang="nl-NL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 eigen lichaam =&gt; coma =&gt; </a:t>
            </a: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†</a:t>
            </a:r>
            <a:endParaRPr lang="nl-NL" altLang="nl-NL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19100" indent="-419100" eaLnBrk="1" hangingPunct="1">
              <a:buFontTx/>
              <a:buNone/>
            </a:pPr>
            <a:r>
              <a:rPr lang="nl-NL" altLang="nl-NL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-   </a:t>
            </a: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‘</a:t>
            </a:r>
            <a:r>
              <a:rPr lang="nl-NL" altLang="nl-NL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Lichaam niet mee gediend</a:t>
            </a: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’</a:t>
            </a:r>
            <a:endParaRPr lang="nl-NL" altLang="nl-NL" sz="2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19100" indent="-419100" eaLnBrk="1" hangingPunct="1">
              <a:buFontTx/>
              <a:buChar char="-"/>
            </a:pPr>
            <a:endParaRPr lang="nl-NL" altLang="nl-NL" sz="2400" baseline="-250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19100" indent="-419100" eaLnBrk="1" hangingPunct="1">
              <a:buFontTx/>
              <a:buNone/>
            </a:pPr>
            <a:endParaRPr lang="nl-NL" altLang="nl-NL" sz="2400" baseline="-250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8437" y="490822"/>
            <a:ext cx="6481763" cy="8556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nl-NL" altLang="nl-NL" sz="3200" dirty="0" smtClean="0">
                <a:latin typeface="Verdana" panose="020B0604030504040204" pitchFamily="34" charset="0"/>
              </a:rPr>
              <a:t>Symptomen/klachten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638" y="1579563"/>
            <a:ext cx="8869362" cy="52784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19100" indent="-419100" eaLnBrk="1" hangingPunct="1"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Niet meer in diepe slaap</a:t>
            </a: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Frequent gestoorde nachtrust</a:t>
            </a: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Niet plat op de rug kunnen liggen (diafragma)</a:t>
            </a: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Nachtzweten</a:t>
            </a: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Char char="-"/>
            </a:pPr>
            <a:r>
              <a:rPr lang="nl-NL" altLang="nl-NL" sz="2400" dirty="0" smtClean="0">
                <a:solidFill>
                  <a:schemeClr val="tx1"/>
                </a:solidFill>
                <a:latin typeface="Tahoma" panose="020B0604030504040204" pitchFamily="34" charset="0"/>
              </a:rPr>
              <a:t>Nachtmerries</a:t>
            </a: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419100" indent="-419100" eaLnBrk="1" hangingPunct="1">
              <a:buFontTx/>
              <a:buChar char="-"/>
            </a:pPr>
            <a:endParaRPr lang="nl-NL" altLang="nl-NL" sz="240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C cyaan Onderzoek_NED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C Utrecht Zorg presentatie.pptx" id="{B8B69804-AE6A-C249-9230-F8257BEDCA4E}" vid="{CE8420EF-2804-CA46-AA61-973256E30DB9}"/>
    </a:ext>
  </a:extLst>
</a:theme>
</file>

<file path=ppt/theme/theme2.xml><?xml version="1.0" encoding="utf-8"?>
<a:theme xmlns:a="http://schemas.openxmlformats.org/drawingml/2006/main" name="10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C Utrecht Zorg presentatie.pptx" id="{B8B69804-AE6A-C249-9230-F8257BEDCA4E}" vid="{025F0DAD-F3CA-644F-83DD-D22872749661}"/>
    </a:ext>
  </a:extLst>
</a:theme>
</file>

<file path=ppt/theme/theme3.xml><?xml version="1.0" encoding="utf-8"?>
<a:theme xmlns:a="http://schemas.openxmlformats.org/drawingml/2006/main" name="15_Standaardthema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C Utrecht Zorg presentatie.pptx" id="{B8B69804-AE6A-C249-9230-F8257BEDCA4E}" vid="{8940F205-5CC1-824E-8688-8F956C033282}"/>
    </a:ext>
  </a:extLst>
</a:theme>
</file>

<file path=ppt/theme/theme4.xml><?xml version="1.0" encoding="utf-8"?>
<a:theme xmlns:a="http://schemas.openxmlformats.org/drawingml/2006/main" name="Presentation3">
  <a:themeElements>
    <a:clrScheme name="Presentatio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esentati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MCU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FCEA2CC3-C498-4F9A-896B-D2A65AA09F56}" vid="{07AAAB8B-C1FC-46CE-BB40-4D0E258D64B5}"/>
    </a:ext>
  </a:extLst>
</a:theme>
</file>

<file path=ppt/theme/theme6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MCU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FCEA2CC3-C498-4F9A-896B-D2A65AA09F56}" vid="{07AAAB8B-C1FC-46CE-BB40-4D0E258D64B5}"/>
    </a:ext>
  </a:extLst>
</a:theme>
</file>

<file path=ppt/theme/theme7.xml><?xml version="1.0" encoding="utf-8"?>
<a:theme xmlns:a="http://schemas.openxmlformats.org/drawingml/2006/main" name="1_Presentation3">
  <a:themeElements>
    <a:clrScheme name="Presentation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Presentation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A50CC87A911942996C3B61A5853DB7" ma:contentTypeVersion="1" ma:contentTypeDescription="Een nieuw document maken." ma:contentTypeScope="" ma:versionID="7e3c6f6dd1801eea20e3ae08e315f7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fdf0b8816a2e6c73b5ec523d062f6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Begindatum van de planning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Einddatum van de planning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ustomProperties xmlns="http://www.documentaal.nl/CustomProperties"/>
</file>

<file path=customXml/itemProps1.xml><?xml version="1.0" encoding="utf-8"?>
<ds:datastoreItem xmlns:ds="http://schemas.openxmlformats.org/officeDocument/2006/customXml" ds:itemID="{FD896B7D-ACB9-4E0C-B2B9-BC0555E679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E5A968-F4F1-4836-B772-F037840252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523C46-100A-41A1-B23E-4F374463A260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C652C057-8156-45FE-AC8C-D760C6E3371B}">
  <ds:schemaRefs>
    <ds:schemaRef ds:uri="http://www.documentaal.nl/Custom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UMC Utrecht Zorg presentatie</Template>
  <TotalTime>1672</TotalTime>
  <Words>1601</Words>
  <Application>Microsoft Office PowerPoint</Application>
  <PresentationFormat>Diavoorstelling (4:3)</PresentationFormat>
  <Paragraphs>624</Paragraphs>
  <Slides>59</Slides>
  <Notes>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7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59</vt:i4>
      </vt:variant>
    </vt:vector>
  </HeadingPairs>
  <TitlesOfParts>
    <vt:vector size="79" baseType="lpstr">
      <vt:lpstr>MS PGothic</vt:lpstr>
      <vt:lpstr>MS PGothic</vt:lpstr>
      <vt:lpstr>Arial</vt:lpstr>
      <vt:lpstr>Arial Narrow</vt:lpstr>
      <vt:lpstr>Calibri</vt:lpstr>
      <vt:lpstr>Myriad Pro</vt:lpstr>
      <vt:lpstr>Segoe UI</vt:lpstr>
      <vt:lpstr>Tahoma</vt:lpstr>
      <vt:lpstr>Times New Roman</vt:lpstr>
      <vt:lpstr>UMC Frutiger</vt:lpstr>
      <vt:lpstr>Verdana</vt:lpstr>
      <vt:lpstr>Wingdings</vt:lpstr>
      <vt:lpstr>UMC cyaan Onderzoek_NED</vt:lpstr>
      <vt:lpstr>10_Standaardthema</vt:lpstr>
      <vt:lpstr>15_Standaardthema</vt:lpstr>
      <vt:lpstr>Presentation3</vt:lpstr>
      <vt:lpstr>Kantoorthema</vt:lpstr>
      <vt:lpstr>1_Kantoorthema</vt:lpstr>
      <vt:lpstr>1_Presentation3</vt:lpstr>
      <vt:lpstr>Photo Editor Photo</vt:lpstr>
      <vt:lpstr>             Workshop chronische beademing en organisatie zorg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Gevolgen</vt:lpstr>
      <vt:lpstr>PowerPoint-presentatie</vt:lpstr>
      <vt:lpstr>Symptomen/klachten</vt:lpstr>
      <vt:lpstr>Symptomen/klachten </vt:lpstr>
      <vt:lpstr>Diagnostiek </vt:lpstr>
      <vt:lpstr>Wanneer starten we met chronische beademing?</vt:lpstr>
      <vt:lpstr>Doelstelling chronische beademing</vt:lpstr>
      <vt:lpstr>PowerPoint-presentatie</vt:lpstr>
      <vt:lpstr>PowerPoint-presentatie</vt:lpstr>
      <vt:lpstr>     Non-invasief</vt:lpstr>
      <vt:lpstr>Nadelen non-invasieve beademing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Start chronische beademing in Europa</vt:lpstr>
      <vt:lpstr>Start chronische beademing in Nederland</vt:lpstr>
      <vt:lpstr>4 Centra voor Thuisbeademing</vt:lpstr>
      <vt:lpstr>Vertegenwoordiging keten</vt:lpstr>
      <vt:lpstr>  </vt:lpstr>
      <vt:lpstr>PowerPoint-presentatie</vt:lpstr>
      <vt:lpstr>  </vt:lpstr>
      <vt:lpstr>Totaal per diagnose </vt:lpstr>
      <vt:lpstr>Verdeling per centrum </vt:lpstr>
      <vt:lpstr>PowerPoint-presentatie</vt:lpstr>
      <vt:lpstr>PowerPoint-presentatie</vt:lpstr>
      <vt:lpstr>Taken CTB </vt:lpstr>
      <vt:lpstr>  </vt:lpstr>
      <vt:lpstr>PowerPoint-presentatie</vt:lpstr>
      <vt:lpstr>PowerPoint-presentatie</vt:lpstr>
      <vt:lpstr>  </vt:lpstr>
      <vt:lpstr>PowerPoint-presentatie</vt:lpstr>
      <vt:lpstr>PowerPoint-presentatie</vt:lpstr>
      <vt:lpstr>PowerPoint-presentatie</vt:lpstr>
      <vt:lpstr>PowerPoint-presentatie</vt:lpstr>
      <vt:lpstr>          </vt:lpstr>
      <vt:lpstr>          </vt:lpstr>
      <vt:lpstr>          </vt:lpstr>
      <vt:lpstr>Learning Management Systeem</vt:lpstr>
      <vt:lpstr>PowerPoint-presentatie</vt:lpstr>
      <vt:lpstr>  </vt:lpstr>
      <vt:lpstr>  </vt:lpstr>
      <vt:lpstr>  </vt:lpstr>
      <vt:lpstr>    </vt:lpstr>
      <vt:lpstr>  </vt:lpstr>
      <vt:lpstr>  </vt:lpstr>
      <vt:lpstr>  </vt:lpstr>
      <vt:lpstr>  </vt:lpstr>
    </vt:vector>
  </TitlesOfParts>
  <Manager/>
  <Company>UMC Utrecht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Gaytant, M.A. (Michael)</dc:creator>
  <cp:keywords/>
  <dc:description/>
  <cp:lastModifiedBy>Gaytant, M.A. (Michael)</cp:lastModifiedBy>
  <cp:revision>138</cp:revision>
  <dcterms:created xsi:type="dcterms:W3CDTF">2021-03-05T12:46:21Z</dcterms:created>
  <dcterms:modified xsi:type="dcterms:W3CDTF">2022-10-10T18:34:58Z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0x0101004FA50CC87A911942996C3B61A5853DB7</vt:lpwstr>
  </property>
</Properties>
</file>