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2" r:id="rId2"/>
    <p:sldId id="256" r:id="rId3"/>
    <p:sldId id="257" r:id="rId4"/>
    <p:sldId id="259" r:id="rId5"/>
    <p:sldId id="260" r:id="rId6"/>
    <p:sldId id="258"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797675" cy="9926638"/>
  <p:custDataLst>
    <p:tags r:id="rId31"/>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7">
          <p15:clr>
            <a:srgbClr val="A4A3A4"/>
          </p15:clr>
        </p15:guide>
        <p15:guide id="2" orient="horz" pos="622">
          <p15:clr>
            <a:srgbClr val="A4A3A4"/>
          </p15:clr>
        </p15:guide>
        <p15:guide id="4" orient="horz" pos="418">
          <p15:clr>
            <a:srgbClr val="A4A3A4"/>
          </p15:clr>
        </p15:guide>
        <p15:guide id="5" orient="horz" pos="282">
          <p15:clr>
            <a:srgbClr val="A4A3A4"/>
          </p15:clr>
        </p15:guide>
        <p15:guide id="6" pos="2880" userDrawn="1">
          <p15:clr>
            <a:srgbClr val="A4A3A4"/>
          </p15:clr>
        </p15:guide>
        <p15:guide id="7" pos="4876">
          <p15:clr>
            <a:srgbClr val="A4A3A4"/>
          </p15:clr>
        </p15:guide>
        <p15:guide id="8" pos="1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03"/>
    <a:srgbClr val="00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396" autoAdjust="0"/>
  </p:normalViewPr>
  <p:slideViewPr>
    <p:cSldViewPr snapToObjects="1" showGuides="1">
      <p:cViewPr varScale="1">
        <p:scale>
          <a:sx n="154" d="100"/>
          <a:sy n="154" d="100"/>
        </p:scale>
        <p:origin x="384" y="132"/>
      </p:cViewPr>
      <p:guideLst>
        <p:guide orient="horz" pos="1597"/>
        <p:guide orient="horz" pos="622"/>
        <p:guide orient="horz" pos="418"/>
        <p:guide orient="horz" pos="282"/>
        <p:guide pos="2880"/>
        <p:guide pos="4876"/>
        <p:guide pos="181"/>
      </p:guideLst>
    </p:cSldViewPr>
  </p:slideViewPr>
  <p:notesTextViewPr>
    <p:cViewPr>
      <p:scale>
        <a:sx n="1" d="1"/>
        <a:sy n="1" d="1"/>
      </p:scale>
      <p:origin x="0" y="0"/>
    </p:cViewPr>
  </p:notesTextViewPr>
  <p:sorterViewPr>
    <p:cViewPr>
      <p:scale>
        <a:sx n="75" d="100"/>
        <a:sy n="75" d="100"/>
      </p:scale>
      <p:origin x="0" y="0"/>
    </p:cViewPr>
  </p:sorterViewPr>
  <p:notesViewPr>
    <p:cSldViewPr snapToObjects="1" showGuides="1">
      <p:cViewPr varScale="1">
        <p:scale>
          <a:sx n="50" d="100"/>
          <a:sy n="50" d="100"/>
        </p:scale>
        <p:origin x="1434"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AEAF394-687D-4BDF-8570-D763F2130297}" type="datetimeFigureOut">
              <a:rPr lang="nl-NL" smtClean="0"/>
              <a:t>11-10-2022</a:t>
            </a:fld>
            <a:endParaRPr lang="nl-NL" dirty="0"/>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68C1531-3948-40BF-944A-A1D10EBF9E04}" type="slidenum">
              <a:rPr lang="nl-NL" smtClean="0"/>
              <a:t>‹nr.›</a:t>
            </a:fld>
            <a:endParaRPr lang="nl-NL" dirty="0"/>
          </a:p>
        </p:txBody>
      </p:sp>
    </p:spTree>
    <p:extLst>
      <p:ext uri="{BB962C8B-B14F-4D97-AF65-F5344CB8AC3E}">
        <p14:creationId xmlns:p14="http://schemas.microsoft.com/office/powerpoint/2010/main" val="3744046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33DB859-61F8-4333-8407-40A719AEBACB}" type="datetimeFigureOut">
              <a:rPr lang="nl-NL" smtClean="0"/>
              <a:t>11-10-2022</a:t>
            </a:fld>
            <a:endParaRPr lang="nl-NL" dirty="0"/>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B7FA4AC-FE89-4C0C-B29B-89F3E294C577}" type="slidenum">
              <a:rPr lang="nl-NL" smtClean="0"/>
              <a:t>‹nr.›</a:t>
            </a:fld>
            <a:endParaRPr lang="nl-NL" dirty="0"/>
          </a:p>
        </p:txBody>
      </p:sp>
    </p:spTree>
    <p:extLst>
      <p:ext uri="{BB962C8B-B14F-4D97-AF65-F5344CB8AC3E}">
        <p14:creationId xmlns:p14="http://schemas.microsoft.com/office/powerpoint/2010/main" val="3435897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209"/>
          <a:stretch/>
        </p:blipFill>
        <p:spPr bwMode="auto">
          <a:xfrm>
            <a:off x="0" y="987425"/>
            <a:ext cx="9144000" cy="415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685800" y="226800"/>
            <a:ext cx="5400000" cy="648000"/>
          </a:xfrm>
        </p:spPr>
        <p:txBody>
          <a:bodyPr/>
          <a:lstStyle>
            <a:lvl1pPr>
              <a:defRPr b="1"/>
            </a:lvl1pPr>
          </a:lstStyle>
          <a:p>
            <a:r>
              <a:rPr lang="nl-NL"/>
              <a:t>Klik om de stijl te bewerken</a:t>
            </a:r>
            <a:endParaRPr lang="nl-NL" dirty="0"/>
          </a:p>
        </p:txBody>
      </p:sp>
      <p:sp>
        <p:nvSpPr>
          <p:cNvPr id="3" name="Ondertitel 2"/>
          <p:cNvSpPr>
            <a:spLocks noGrp="1"/>
          </p:cNvSpPr>
          <p:nvPr>
            <p:ph type="subTitle" idx="1"/>
          </p:nvPr>
        </p:nvSpPr>
        <p:spPr>
          <a:xfrm>
            <a:off x="685800" y="781499"/>
            <a:ext cx="5400000" cy="602119"/>
          </a:xfrm>
        </p:spPr>
        <p:txBody>
          <a:bodyPr tIns="0" bIns="0"/>
          <a:lstStyle>
            <a:lvl1pPr marL="0" indent="0" algn="l">
              <a:buNone/>
              <a:defRPr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0580" y="257902"/>
            <a:ext cx="1512000" cy="53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p:cNvSpPr txBox="1"/>
          <p:nvPr userDrawn="1"/>
        </p:nvSpPr>
        <p:spPr>
          <a:xfrm>
            <a:off x="7668430" y="4750059"/>
            <a:ext cx="1343638" cy="246221"/>
          </a:xfrm>
          <a:prstGeom prst="rect">
            <a:avLst/>
          </a:prstGeom>
          <a:noFill/>
        </p:spPr>
        <p:txBody>
          <a:bodyPr wrap="none" rtlCol="0">
            <a:spAutoFit/>
          </a:bodyPr>
          <a:lstStyle/>
          <a:p>
            <a:r>
              <a:rPr lang="nl-NL" sz="1000" b="1" dirty="0">
                <a:solidFill>
                  <a:schemeClr val="bg1"/>
                </a:solidFill>
              </a:rPr>
              <a:t>het gevoel</a:t>
            </a:r>
            <a:r>
              <a:rPr lang="nl-NL" sz="1000" b="1" baseline="0" dirty="0">
                <a:solidFill>
                  <a:schemeClr val="bg1"/>
                </a:solidFill>
              </a:rPr>
              <a:t> van samen</a:t>
            </a:r>
            <a:endParaRPr lang="nl-NL" sz="1000" b="1" dirty="0">
              <a:solidFill>
                <a:schemeClr val="bg1"/>
              </a:solidFill>
            </a:endParaRPr>
          </a:p>
        </p:txBody>
      </p:sp>
    </p:spTree>
    <p:extLst>
      <p:ext uri="{BB962C8B-B14F-4D97-AF65-F5344CB8AC3E}">
        <p14:creationId xmlns:p14="http://schemas.microsoft.com/office/powerpoint/2010/main" val="249808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 met eigen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00D4ADE-2035-44AC-938F-39A5C8FA3010}" type="slidenum">
              <a:rPr lang="nl-NL" smtClean="0"/>
              <a:t>‹nr.›</a:t>
            </a:fld>
            <a:endParaRPr lang="nl-NL" dirty="0"/>
          </a:p>
        </p:txBody>
      </p:sp>
      <p:sp>
        <p:nvSpPr>
          <p:cNvPr id="7" name="Tijdelijke aanduiding voor afbeelding 6"/>
          <p:cNvSpPr>
            <a:spLocks noGrp="1"/>
          </p:cNvSpPr>
          <p:nvPr>
            <p:ph type="pic" sz="quarter" idx="13"/>
          </p:nvPr>
        </p:nvSpPr>
        <p:spPr>
          <a:xfrm>
            <a:off x="0" y="987425"/>
            <a:ext cx="9144000" cy="3644673"/>
          </a:xfrm>
        </p:spPr>
        <p:txBody>
          <a:bodyPr/>
          <a:lstStyle>
            <a:lvl1pPr marL="0" indent="0" algn="ctr">
              <a:buNone/>
              <a:defRPr>
                <a:solidFill>
                  <a:schemeClr val="tx2"/>
                </a:solidFill>
              </a:defRPr>
            </a:lvl1pPr>
          </a:lstStyle>
          <a:p>
            <a:r>
              <a:rPr lang="nl-NL"/>
              <a:t>Klik op het pictogram als u een afbeelding wilt toevoegen</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580" y="257902"/>
            <a:ext cx="1512000" cy="53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userDrawn="1"/>
        </p:nvSpPr>
        <p:spPr>
          <a:xfrm>
            <a:off x="7668430" y="4750059"/>
            <a:ext cx="1343638" cy="246221"/>
          </a:xfrm>
          <a:prstGeom prst="rect">
            <a:avLst/>
          </a:prstGeom>
          <a:noFill/>
        </p:spPr>
        <p:txBody>
          <a:bodyPr wrap="none" rtlCol="0">
            <a:spAutoFit/>
          </a:bodyPr>
          <a:lstStyle/>
          <a:p>
            <a:r>
              <a:rPr lang="nl-NL" sz="1000" b="1" dirty="0">
                <a:solidFill>
                  <a:schemeClr val="tx2"/>
                </a:solidFill>
              </a:rPr>
              <a:t>het gevoel</a:t>
            </a:r>
            <a:r>
              <a:rPr lang="nl-NL" sz="1000" b="1" baseline="0" dirty="0">
                <a:solidFill>
                  <a:schemeClr val="tx2"/>
                </a:solidFill>
              </a:rPr>
              <a:t> van samen</a:t>
            </a:r>
            <a:endParaRPr lang="nl-NL" sz="1000" b="1" dirty="0">
              <a:solidFill>
                <a:schemeClr val="tx2"/>
              </a:solidFill>
            </a:endParaRPr>
          </a:p>
        </p:txBody>
      </p:sp>
    </p:spTree>
    <p:extLst>
      <p:ext uri="{BB962C8B-B14F-4D97-AF65-F5344CB8AC3E}">
        <p14:creationId xmlns:p14="http://schemas.microsoft.com/office/powerpoint/2010/main" val="98235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met afbeelding -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00D4ADE-2035-44AC-938F-39A5C8FA3010}" type="slidenum">
              <a:rPr lang="nl-NL" smtClean="0"/>
              <a:t>‹nr.›</a:t>
            </a:fld>
            <a:endParaRPr lang="nl-NL"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580" y="257902"/>
            <a:ext cx="1512000" cy="53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userDrawn="1"/>
        </p:nvSpPr>
        <p:spPr>
          <a:xfrm>
            <a:off x="7668430" y="4750059"/>
            <a:ext cx="1343638" cy="246221"/>
          </a:xfrm>
          <a:prstGeom prst="rect">
            <a:avLst/>
          </a:prstGeom>
          <a:noFill/>
        </p:spPr>
        <p:txBody>
          <a:bodyPr wrap="none" rtlCol="0">
            <a:spAutoFit/>
          </a:bodyPr>
          <a:lstStyle/>
          <a:p>
            <a:r>
              <a:rPr lang="nl-NL" sz="1000" b="1" dirty="0">
                <a:solidFill>
                  <a:schemeClr val="tx2"/>
                </a:solidFill>
              </a:rPr>
              <a:t>het gevoel</a:t>
            </a:r>
            <a:r>
              <a:rPr lang="nl-NL" sz="1000" b="1" baseline="0" dirty="0">
                <a:solidFill>
                  <a:schemeClr val="tx2"/>
                </a:solidFill>
              </a:rPr>
              <a:t> van samen</a:t>
            </a:r>
            <a:endParaRPr lang="nl-NL" sz="1000" b="1" dirty="0">
              <a:solidFill>
                <a:schemeClr val="tx2"/>
              </a:solidFill>
            </a:endParaRPr>
          </a:p>
        </p:txBody>
      </p:sp>
      <p:pic>
        <p:nvPicPr>
          <p:cNvPr id="13" name="Tijdelijke aanduiding voor afbeelding 3"/>
          <p:cNvPicPr>
            <a:picLocks noChangeAspect="1"/>
          </p:cNvPicPr>
          <p:nvPr userDrawn="1"/>
        </p:nvPicPr>
        <p:blipFill>
          <a:blip r:embed="rId3">
            <a:extLst>
              <a:ext uri="{28A0092B-C50C-407E-A947-70E740481C1C}">
                <a14:useLocalDpi xmlns:a14="http://schemas.microsoft.com/office/drawing/2010/main" val="0"/>
              </a:ext>
            </a:extLst>
          </a:blip>
          <a:srcRect t="18951" b="18951"/>
          <a:stretch>
            <a:fillRect/>
          </a:stretch>
        </p:blipFill>
        <p:spPr>
          <a:xfrm>
            <a:off x="0" y="987425"/>
            <a:ext cx="9144000" cy="3636963"/>
          </a:xfrm>
          <a:prstGeom prst="rect">
            <a:avLst/>
          </a:prstGeom>
        </p:spPr>
      </p:pic>
    </p:spTree>
    <p:extLst>
      <p:ext uri="{BB962C8B-B14F-4D97-AF65-F5344CB8AC3E}">
        <p14:creationId xmlns:p14="http://schemas.microsoft.com/office/powerpoint/2010/main" val="360215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 met afbeelding -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00D4ADE-2035-44AC-938F-39A5C8FA3010}" type="slidenum">
              <a:rPr lang="nl-NL" smtClean="0"/>
              <a:t>‹nr.›</a:t>
            </a:fld>
            <a:endParaRPr lang="nl-NL"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580" y="257902"/>
            <a:ext cx="1512000" cy="53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userDrawn="1"/>
        </p:nvSpPr>
        <p:spPr>
          <a:xfrm>
            <a:off x="7668430" y="4750059"/>
            <a:ext cx="1343638" cy="246221"/>
          </a:xfrm>
          <a:prstGeom prst="rect">
            <a:avLst/>
          </a:prstGeom>
          <a:noFill/>
        </p:spPr>
        <p:txBody>
          <a:bodyPr wrap="none" rtlCol="0">
            <a:spAutoFit/>
          </a:bodyPr>
          <a:lstStyle/>
          <a:p>
            <a:r>
              <a:rPr lang="nl-NL" sz="1000" b="1" dirty="0">
                <a:solidFill>
                  <a:schemeClr val="tx2"/>
                </a:solidFill>
              </a:rPr>
              <a:t>het gevoel</a:t>
            </a:r>
            <a:r>
              <a:rPr lang="nl-NL" sz="1000" b="1" baseline="0" dirty="0">
                <a:solidFill>
                  <a:schemeClr val="tx2"/>
                </a:solidFill>
              </a:rPr>
              <a:t> van samen</a:t>
            </a:r>
            <a:endParaRPr lang="nl-NL" sz="1000" b="1" dirty="0">
              <a:solidFill>
                <a:schemeClr val="tx2"/>
              </a:solidFill>
            </a:endParaRPr>
          </a:p>
        </p:txBody>
      </p:sp>
      <p:pic>
        <p:nvPicPr>
          <p:cNvPr id="10" name="Tijdelijke aanduiding voor afbeelding 5"/>
          <p:cNvPicPr>
            <a:picLocks noChangeAspect="1"/>
          </p:cNvPicPr>
          <p:nvPr userDrawn="1"/>
        </p:nvPicPr>
        <p:blipFill rotWithShape="1">
          <a:blip r:embed="rId3">
            <a:extLst>
              <a:ext uri="{28A0092B-C50C-407E-A947-70E740481C1C}">
                <a14:useLocalDpi xmlns:a14="http://schemas.microsoft.com/office/drawing/2010/main" val="0"/>
              </a:ext>
            </a:extLst>
          </a:blip>
          <a:srcRect l="6" t="10038" r="-6" b="29728"/>
          <a:stretch/>
        </p:blipFill>
        <p:spPr>
          <a:xfrm>
            <a:off x="0" y="987425"/>
            <a:ext cx="9144000" cy="3636963"/>
          </a:xfrm>
          <a:prstGeom prst="rect">
            <a:avLst/>
          </a:prstGeom>
        </p:spPr>
      </p:pic>
    </p:spTree>
    <p:extLst>
      <p:ext uri="{BB962C8B-B14F-4D97-AF65-F5344CB8AC3E}">
        <p14:creationId xmlns:p14="http://schemas.microsoft.com/office/powerpoint/2010/main" val="308682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 met afbeelding - 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00D4ADE-2035-44AC-938F-39A5C8FA3010}" type="slidenum">
              <a:rPr lang="nl-NL" smtClean="0"/>
              <a:t>‹nr.›</a:t>
            </a:fld>
            <a:endParaRPr lang="nl-NL"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580" y="257902"/>
            <a:ext cx="1512000" cy="53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userDrawn="1"/>
        </p:nvSpPr>
        <p:spPr>
          <a:xfrm>
            <a:off x="7668430" y="4750059"/>
            <a:ext cx="1343638" cy="246221"/>
          </a:xfrm>
          <a:prstGeom prst="rect">
            <a:avLst/>
          </a:prstGeom>
          <a:noFill/>
        </p:spPr>
        <p:txBody>
          <a:bodyPr wrap="none" rtlCol="0">
            <a:spAutoFit/>
          </a:bodyPr>
          <a:lstStyle/>
          <a:p>
            <a:r>
              <a:rPr lang="nl-NL" sz="1000" b="1" dirty="0">
                <a:solidFill>
                  <a:schemeClr val="tx2"/>
                </a:solidFill>
              </a:rPr>
              <a:t>het gevoel</a:t>
            </a:r>
            <a:r>
              <a:rPr lang="nl-NL" sz="1000" b="1" baseline="0" dirty="0">
                <a:solidFill>
                  <a:schemeClr val="tx2"/>
                </a:solidFill>
              </a:rPr>
              <a:t> van samen</a:t>
            </a:r>
            <a:endParaRPr lang="nl-NL" sz="1000" b="1" dirty="0">
              <a:solidFill>
                <a:schemeClr val="tx2"/>
              </a:solidFill>
            </a:endParaRPr>
          </a:p>
        </p:txBody>
      </p:sp>
      <p:pic>
        <p:nvPicPr>
          <p:cNvPr id="11" name="Tijdelijke aanduiding voor afbeelding 7"/>
          <p:cNvPicPr>
            <a:picLocks noChangeAspect="1"/>
          </p:cNvPicPr>
          <p:nvPr userDrawn="1"/>
        </p:nvPicPr>
        <p:blipFill>
          <a:blip r:embed="rId3">
            <a:extLst>
              <a:ext uri="{28A0092B-C50C-407E-A947-70E740481C1C}">
                <a14:useLocalDpi xmlns:a14="http://schemas.microsoft.com/office/drawing/2010/main" val="0"/>
              </a:ext>
            </a:extLst>
          </a:blip>
          <a:srcRect t="21614" b="21614"/>
          <a:stretch>
            <a:fillRect/>
          </a:stretch>
        </p:blipFill>
        <p:spPr>
          <a:xfrm>
            <a:off x="0" y="987425"/>
            <a:ext cx="9144000" cy="3636963"/>
          </a:xfrm>
          <a:prstGeom prst="rect">
            <a:avLst/>
          </a:prstGeom>
        </p:spPr>
      </p:pic>
    </p:spTree>
    <p:extLst>
      <p:ext uri="{BB962C8B-B14F-4D97-AF65-F5344CB8AC3E}">
        <p14:creationId xmlns:p14="http://schemas.microsoft.com/office/powerpoint/2010/main" val="279516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kolom (titel, tekst/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199" y="1203324"/>
            <a:ext cx="8229601" cy="3428773"/>
          </a:xfrm>
        </p:spPr>
        <p:txBody>
          <a:bodyPr/>
          <a:lstStyle>
            <a:lvl1pPr>
              <a:buClr>
                <a:schemeClr val="tx2"/>
              </a:buClr>
              <a:defRPr sz="2000" b="0">
                <a:solidFill>
                  <a:schemeClr val="tx1"/>
                </a:solidFill>
              </a:defRPr>
            </a:lvl1pPr>
            <a:lvl2pPr>
              <a:buClr>
                <a:schemeClr val="tx2"/>
              </a:buClr>
              <a:defRPr sz="1800" b="0">
                <a:solidFill>
                  <a:schemeClr val="tx1"/>
                </a:solidFill>
              </a:defRPr>
            </a:lvl2pPr>
            <a:lvl3pPr>
              <a:buClr>
                <a:schemeClr val="tx2"/>
              </a:buClr>
              <a:defRPr sz="1600" b="0">
                <a:solidFill>
                  <a:schemeClr val="tx1"/>
                </a:solidFill>
              </a:defRPr>
            </a:lvl3pPr>
            <a:lvl4pPr>
              <a:buClr>
                <a:schemeClr val="tx2"/>
              </a:buClr>
              <a:defRPr sz="1400" b="0">
                <a:solidFill>
                  <a:schemeClr val="tx1"/>
                </a:solidFill>
              </a:defRPr>
            </a:lvl4pPr>
            <a:lvl5pPr>
              <a:buClr>
                <a:schemeClr val="tx2"/>
              </a:buClr>
              <a:defRPr sz="1400" b="0">
                <a:solidFill>
                  <a:schemeClr val="tx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124559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kolom paars (titel, tekst/object)">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tretch>
            <a:fillRect/>
          </a:stretch>
        </p:blipFill>
        <p:spPr>
          <a:xfrm>
            <a:off x="0" y="0"/>
            <a:ext cx="9144000" cy="5136005"/>
          </a:xfrm>
          <a:prstGeom prst="rect">
            <a:avLst/>
          </a:prstGeom>
        </p:spPr>
      </p:pic>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199" y="1203324"/>
            <a:ext cx="8229601"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322092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kolom oranje (titel,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stretch>
            <a:fillRect/>
          </a:stretch>
        </p:blipFill>
        <p:spPr>
          <a:xfrm>
            <a:off x="0" y="0"/>
            <a:ext cx="9144000" cy="5155124"/>
          </a:xfrm>
          <a:prstGeom prst="rect">
            <a:avLst/>
          </a:prstGeom>
        </p:spPr>
      </p:pic>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199" y="1203324"/>
            <a:ext cx="8229601"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252734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kolom groen (titel, tekst/object)">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tretch>
            <a:fillRect/>
          </a:stretch>
        </p:blipFill>
        <p:spPr>
          <a:xfrm>
            <a:off x="0" y="0"/>
            <a:ext cx="9144000" cy="5136005"/>
          </a:xfrm>
          <a:prstGeom prst="rect">
            <a:avLst/>
          </a:prstGeom>
        </p:spPr>
      </p:pic>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199" y="1203324"/>
            <a:ext cx="8229601" cy="3428773"/>
          </a:xfrm>
        </p:spPr>
        <p:txBody>
          <a:bodyPr/>
          <a:lstStyle>
            <a:lvl1pPr>
              <a:buClr>
                <a:schemeClr val="bg1"/>
              </a:buClr>
              <a:defRPr sz="2000" b="1">
                <a:solidFill>
                  <a:schemeClr val="bg1"/>
                </a:solidFill>
              </a:defRPr>
            </a:lvl1pPr>
            <a:lvl2pPr>
              <a:buClr>
                <a:schemeClr val="bg1"/>
              </a:buClr>
              <a:defRPr sz="1800" b="0">
                <a:solidFill>
                  <a:schemeClr val="bg1"/>
                </a:solidFill>
              </a:defRPr>
            </a:lvl2pPr>
            <a:lvl3pPr>
              <a:buClr>
                <a:schemeClr val="bg1"/>
              </a:buClr>
              <a:defRPr sz="1600" b="0">
                <a:solidFill>
                  <a:schemeClr val="bg1"/>
                </a:solidFill>
              </a:defRPr>
            </a:lvl3pPr>
            <a:lvl4pPr>
              <a:buClr>
                <a:schemeClr val="bg1"/>
              </a:buClr>
              <a:defRPr sz="1400" b="0">
                <a:solidFill>
                  <a:schemeClr val="bg1"/>
                </a:solidFill>
              </a:defRPr>
            </a:lvl4pPr>
            <a:lvl5pPr>
              <a:buClr>
                <a:schemeClr val="bg1"/>
              </a:buClr>
              <a:defRPr sz="1400" b="0">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64279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kolommen (titel, tekst/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200" y="1203324"/>
            <a:ext cx="4040188" cy="3428773"/>
          </a:xfrm>
        </p:spPr>
        <p:txBody>
          <a:bodyPr/>
          <a:lstStyle>
            <a:lvl1pPr>
              <a:buClr>
                <a:schemeClr val="tx2"/>
              </a:buClr>
              <a:defRPr sz="2000" b="0">
                <a:solidFill>
                  <a:schemeClr val="tx1"/>
                </a:solidFill>
              </a:defRPr>
            </a:lvl1pPr>
            <a:lvl2pPr>
              <a:buClr>
                <a:schemeClr val="tx2"/>
              </a:buClr>
              <a:defRPr sz="1800" b="0">
                <a:solidFill>
                  <a:schemeClr val="tx1"/>
                </a:solidFill>
              </a:defRPr>
            </a:lvl2pPr>
            <a:lvl3pPr>
              <a:buClr>
                <a:schemeClr val="tx2"/>
              </a:buClr>
              <a:defRPr sz="1600" b="0">
                <a:solidFill>
                  <a:schemeClr val="tx1"/>
                </a:solidFill>
              </a:defRPr>
            </a:lvl3pPr>
            <a:lvl4pPr>
              <a:buClr>
                <a:schemeClr val="tx2"/>
              </a:buClr>
              <a:defRPr sz="1400" b="0">
                <a:solidFill>
                  <a:schemeClr val="tx1"/>
                </a:solidFill>
              </a:defRPr>
            </a:lvl4pPr>
            <a:lvl5pPr>
              <a:buClr>
                <a:schemeClr val="tx2"/>
              </a:buClr>
              <a:defRPr sz="1400" b="0">
                <a:solidFill>
                  <a:schemeClr val="tx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inhoud 5"/>
          <p:cNvSpPr>
            <a:spLocks noGrp="1"/>
          </p:cNvSpPr>
          <p:nvPr>
            <p:ph sz="quarter" idx="4"/>
          </p:nvPr>
        </p:nvSpPr>
        <p:spPr>
          <a:xfrm>
            <a:off x="4645026" y="1203324"/>
            <a:ext cx="4041775" cy="3428773"/>
          </a:xfrm>
        </p:spPr>
        <p:txBody>
          <a:bodyPr/>
          <a:lstStyle>
            <a:lvl1pPr>
              <a:buClr>
                <a:schemeClr val="tx2"/>
              </a:buClr>
              <a:defRPr sz="2000" b="0">
                <a:solidFill>
                  <a:schemeClr val="tx1"/>
                </a:solidFill>
              </a:defRPr>
            </a:lvl1pPr>
            <a:lvl2pPr>
              <a:buClr>
                <a:schemeClr val="tx2"/>
              </a:buClr>
              <a:defRPr sz="1800" b="0">
                <a:solidFill>
                  <a:schemeClr val="tx1"/>
                </a:solidFill>
              </a:defRPr>
            </a:lvl2pPr>
            <a:lvl3pPr>
              <a:buClr>
                <a:schemeClr val="tx2"/>
              </a:buClr>
              <a:defRPr sz="1600" b="0">
                <a:solidFill>
                  <a:schemeClr val="tx1"/>
                </a:solidFill>
              </a:defRPr>
            </a:lvl3pPr>
            <a:lvl4pPr>
              <a:buClr>
                <a:schemeClr val="tx2"/>
              </a:buClr>
              <a:defRPr sz="1400" b="0">
                <a:solidFill>
                  <a:schemeClr val="tx1"/>
                </a:solidFill>
              </a:defRPr>
            </a:lvl4pPr>
            <a:lvl5pPr>
              <a:buClr>
                <a:schemeClr val="tx2"/>
              </a:buClr>
              <a:defRPr sz="1400" b="0">
                <a:solidFill>
                  <a:schemeClr val="tx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85746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kolommen paars (titel, tekst/object)">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stretch>
            <a:fillRect/>
          </a:stretch>
        </p:blipFill>
        <p:spPr>
          <a:xfrm>
            <a:off x="0" y="0"/>
            <a:ext cx="9144000" cy="5136005"/>
          </a:xfrm>
          <a:prstGeom prst="rect">
            <a:avLst/>
          </a:prstGeom>
        </p:spPr>
      </p:pic>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200" y="1203324"/>
            <a:ext cx="4040188"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inhoud 5"/>
          <p:cNvSpPr>
            <a:spLocks noGrp="1"/>
          </p:cNvSpPr>
          <p:nvPr>
            <p:ph sz="quarter" idx="4"/>
          </p:nvPr>
        </p:nvSpPr>
        <p:spPr>
          <a:xfrm>
            <a:off x="4645026" y="1203324"/>
            <a:ext cx="4041775"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69376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igen afb en object">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987425"/>
            <a:ext cx="3455988" cy="3636963"/>
          </a:xfrm>
        </p:spPr>
        <p:txBody>
          <a:bodyPr/>
          <a:lstStyle/>
          <a:p>
            <a:r>
              <a:rPr lang="nl-NL"/>
              <a:t>Klik op het pictogram als u een afbeelding wilt toevoegen</a:t>
            </a:r>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tx2"/>
              </a:buClr>
              <a:defRPr b="0">
                <a:solidFill>
                  <a:schemeClr val="tx1"/>
                </a:solidFill>
              </a:defRPr>
            </a:lvl1pPr>
            <a:lvl2pPr>
              <a:buClr>
                <a:schemeClr val="tx2"/>
              </a:buClr>
              <a:defRPr b="0">
                <a:solidFill>
                  <a:schemeClr val="tx1"/>
                </a:solidFill>
              </a:defRPr>
            </a:lvl2pPr>
            <a:lvl3pPr>
              <a:buClr>
                <a:schemeClr val="tx2"/>
              </a:buClr>
              <a:defRPr b="0">
                <a:solidFill>
                  <a:schemeClr val="tx1"/>
                </a:solidFill>
              </a:defRPr>
            </a:lvl3pPr>
            <a:lvl4pPr>
              <a:buClr>
                <a:schemeClr val="tx2"/>
              </a:buClr>
              <a:defRPr b="0">
                <a:solidFill>
                  <a:schemeClr val="tx1"/>
                </a:solidFill>
              </a:defRPr>
            </a:lvl4pPr>
            <a:lvl5pPr>
              <a:buClr>
                <a:schemeClr val="tx2"/>
              </a:buClr>
              <a:defRPr b="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tx2"/>
                </a:solidFill>
              </a:defRPr>
            </a:lvl1pPr>
          </a:lstStyle>
          <a:p>
            <a:pPr lvl="0"/>
            <a:r>
              <a:rPr lang="nl-NL" dirty="0" err="1"/>
              <a:t>subkop</a:t>
            </a:r>
            <a:endParaRPr lang="nl-NL" dirty="0"/>
          </a:p>
        </p:txBody>
      </p:sp>
    </p:spTree>
    <p:extLst>
      <p:ext uri="{BB962C8B-B14F-4D97-AF65-F5344CB8AC3E}">
        <p14:creationId xmlns:p14="http://schemas.microsoft.com/office/powerpoint/2010/main" val="150991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pos="2200" userDrawn="1">
          <p15:clr>
            <a:srgbClr val="FBAE40"/>
          </p15:clr>
        </p15:guide>
        <p15:guide id="2" orient="horz" pos="16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kolommen oranje (titel, tekst/objec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stretch>
            <a:fillRect/>
          </a:stretch>
        </p:blipFill>
        <p:spPr>
          <a:xfrm>
            <a:off x="0" y="0"/>
            <a:ext cx="9144000" cy="5155124"/>
          </a:xfrm>
          <a:prstGeom prst="rect">
            <a:avLst/>
          </a:prstGeom>
        </p:spPr>
      </p:pic>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200" y="1203324"/>
            <a:ext cx="4040188"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inhoud 5"/>
          <p:cNvSpPr>
            <a:spLocks noGrp="1"/>
          </p:cNvSpPr>
          <p:nvPr>
            <p:ph sz="quarter" idx="4"/>
          </p:nvPr>
        </p:nvSpPr>
        <p:spPr>
          <a:xfrm>
            <a:off x="4645026" y="1203324"/>
            <a:ext cx="4041775"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407416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kolommen groen (titel, tekst/object)">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stretch>
            <a:fillRect/>
          </a:stretch>
        </p:blipFill>
        <p:spPr>
          <a:xfrm>
            <a:off x="0" y="0"/>
            <a:ext cx="9144000" cy="5136005"/>
          </a:xfrm>
          <a:prstGeom prst="rect">
            <a:avLst/>
          </a:prstGeom>
        </p:spPr>
      </p:pic>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200" y="1203324"/>
            <a:ext cx="4040188"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inhoud 5"/>
          <p:cNvSpPr>
            <a:spLocks noGrp="1"/>
          </p:cNvSpPr>
          <p:nvPr>
            <p:ph sz="quarter" idx="4"/>
          </p:nvPr>
        </p:nvSpPr>
        <p:spPr>
          <a:xfrm>
            <a:off x="4645026" y="1203324"/>
            <a:ext cx="4041775"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292219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00D4ADE-2035-44AC-938F-39A5C8FA3010}" type="slidenum">
              <a:rPr lang="nl-NL" smtClean="0"/>
              <a:t>‹nr.›</a:t>
            </a:fld>
            <a:endParaRPr lang="nl-NL" dirty="0"/>
          </a:p>
        </p:txBody>
      </p:sp>
      <p:pic>
        <p:nvPicPr>
          <p:cNvPr id="6" name="Afbeelding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378723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C00D4ADE-2035-44AC-938F-39A5C8FA3010}" type="slidenum">
              <a:rPr lang="nl-NL" smtClean="0"/>
              <a:t>‹nr.›</a:t>
            </a:fld>
            <a:endParaRPr lang="nl-NL" dirty="0"/>
          </a:p>
        </p:txBody>
      </p:sp>
      <p:pic>
        <p:nvPicPr>
          <p:cNvPr id="5" name="Afbeelding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147031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719139" y="1888332"/>
            <a:ext cx="7615237" cy="2699147"/>
          </a:xfrm>
        </p:spPr>
        <p:txBody>
          <a:bodyPr/>
          <a:lstStyle>
            <a:lvl1pPr>
              <a:defRPr/>
            </a:lvl1pPr>
          </a:lstStyle>
          <a:p>
            <a:pPr lvl="0"/>
            <a:r>
              <a:rPr lang="nl-NL" noProof="0" smtClean="0"/>
              <a:t>Klik om het opmaakprofiel te bewerken</a:t>
            </a:r>
          </a:p>
        </p:txBody>
      </p:sp>
      <p:sp>
        <p:nvSpPr>
          <p:cNvPr id="3" name="Rectangle 4"/>
          <p:cNvSpPr>
            <a:spLocks noGrp="1" noChangeArrowheads="1"/>
          </p:cNvSpPr>
          <p:nvPr>
            <p:ph type="dt" sz="half" idx="10"/>
          </p:nvPr>
        </p:nvSpPr>
        <p:spPr/>
        <p:txBody>
          <a:bodyPr/>
          <a:lstStyle>
            <a:lvl1pPr>
              <a:defRPr/>
            </a:lvl1pPr>
          </a:lstStyle>
          <a:p>
            <a:pPr>
              <a:defRPr/>
            </a:pPr>
            <a:endParaRPr lang="nl-NL"/>
          </a:p>
        </p:txBody>
      </p:sp>
      <p:sp>
        <p:nvSpPr>
          <p:cNvPr id="4" name="Rectangle 5"/>
          <p:cNvSpPr>
            <a:spLocks noGrp="1" noChangeArrowheads="1"/>
          </p:cNvSpPr>
          <p:nvPr>
            <p:ph type="ftr" sz="quarter" idx="11"/>
          </p:nvPr>
        </p:nvSpPr>
        <p:spPr/>
        <p:txBody>
          <a:bodyPr/>
          <a:lstStyle>
            <a:lvl1pPr>
              <a:defRPr/>
            </a:lvl1pPr>
          </a:lstStyle>
          <a:p>
            <a:pPr>
              <a:defRPr/>
            </a:pPr>
            <a:endParaRPr lang="nl-NL"/>
          </a:p>
        </p:txBody>
      </p:sp>
      <p:sp>
        <p:nvSpPr>
          <p:cNvPr id="5" name="Rectangle 6"/>
          <p:cNvSpPr>
            <a:spLocks noGrp="1" noChangeArrowheads="1"/>
          </p:cNvSpPr>
          <p:nvPr>
            <p:ph type="sldNum" sz="quarter" idx="12"/>
          </p:nvPr>
        </p:nvSpPr>
        <p:spPr/>
        <p:txBody>
          <a:bodyPr/>
          <a:lstStyle>
            <a:lvl1pPr>
              <a:defRPr/>
            </a:lvl1pPr>
          </a:lstStyle>
          <a:p>
            <a:pPr>
              <a:defRPr/>
            </a:pPr>
            <a:fld id="{D9947930-D379-EC46-B1C1-D5A316ED15EA}" type="slidenum">
              <a:rPr lang="nl-NL"/>
              <a:pPr>
                <a:defRPr/>
              </a:pPr>
              <a:t>‹nr.›</a:t>
            </a:fld>
            <a:endParaRPr lang="nl-NL"/>
          </a:p>
        </p:txBody>
      </p:sp>
    </p:spTree>
    <p:extLst>
      <p:ext uri="{BB962C8B-B14F-4D97-AF65-F5344CB8AC3E}">
        <p14:creationId xmlns:p14="http://schemas.microsoft.com/office/powerpoint/2010/main" val="254341292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afb en object">
    <p:spTree>
      <p:nvGrpSpPr>
        <p:cNvPr id="1" name=""/>
        <p:cNvGrpSpPr/>
        <p:nvPr/>
      </p:nvGrpSpPr>
      <p:grpSpPr>
        <a:xfrm>
          <a:off x="0" y="0"/>
          <a:ext cx="0" cy="0"/>
          <a:chOff x="0" y="0"/>
          <a:chExt cx="0" cy="0"/>
        </a:xfrm>
      </p:grpSpPr>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tx2"/>
              </a:buClr>
              <a:defRPr b="0">
                <a:solidFill>
                  <a:schemeClr val="tx1"/>
                </a:solidFill>
              </a:defRPr>
            </a:lvl1pPr>
            <a:lvl2pPr>
              <a:buClr>
                <a:schemeClr val="tx2"/>
              </a:buClr>
              <a:defRPr b="0">
                <a:solidFill>
                  <a:schemeClr val="tx1"/>
                </a:solidFill>
              </a:defRPr>
            </a:lvl2pPr>
            <a:lvl3pPr>
              <a:buClr>
                <a:schemeClr val="tx2"/>
              </a:buClr>
              <a:defRPr b="0">
                <a:solidFill>
                  <a:schemeClr val="tx1"/>
                </a:solidFill>
              </a:defRPr>
            </a:lvl3pPr>
            <a:lvl4pPr>
              <a:buClr>
                <a:schemeClr val="tx2"/>
              </a:buClr>
              <a:defRPr b="0">
                <a:solidFill>
                  <a:schemeClr val="tx1"/>
                </a:solidFill>
              </a:defRPr>
            </a:lvl4pPr>
            <a:lvl5pPr>
              <a:buClr>
                <a:schemeClr val="tx2"/>
              </a:buClr>
              <a:defRPr b="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tx2"/>
                </a:solidFill>
              </a:defRPr>
            </a:lvl1pPr>
          </a:lstStyle>
          <a:p>
            <a:pPr lvl="0"/>
            <a:r>
              <a:rPr lang="nl-NL" dirty="0" err="1"/>
              <a:t>subkop</a:t>
            </a:r>
            <a:endParaRPr lang="nl-NL" dirty="0"/>
          </a:p>
        </p:txBody>
      </p:sp>
      <p:pic>
        <p:nvPicPr>
          <p:cNvPr id="13" name="Tijdelijke aanduiding voor afbeelding 9"/>
          <p:cNvPicPr>
            <a:picLocks noChangeAspect="1"/>
          </p:cNvPicPr>
          <p:nvPr userDrawn="1"/>
        </p:nvPicPr>
        <p:blipFill>
          <a:blip r:embed="rId3" cstate="print">
            <a:extLst>
              <a:ext uri="{28A0092B-C50C-407E-A947-70E740481C1C}">
                <a14:useLocalDpi xmlns:a14="http://schemas.microsoft.com/office/drawing/2010/main" val="0"/>
              </a:ext>
            </a:extLst>
          </a:blip>
          <a:srcRect t="14584" b="14584"/>
          <a:stretch>
            <a:fillRect/>
          </a:stretch>
        </p:blipFill>
        <p:spPr>
          <a:xfrm flipH="1">
            <a:off x="0" y="987425"/>
            <a:ext cx="3455988" cy="3636963"/>
          </a:xfrm>
          <a:prstGeom prst="rect">
            <a:avLst/>
          </a:prstGeom>
        </p:spPr>
      </p:pic>
    </p:spTree>
    <p:extLst>
      <p:ext uri="{BB962C8B-B14F-4D97-AF65-F5344CB8AC3E}">
        <p14:creationId xmlns:p14="http://schemas.microsoft.com/office/powerpoint/2010/main" val="415710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pos="2200" userDrawn="1">
          <p15:clr>
            <a:srgbClr val="FBAE40"/>
          </p15:clr>
        </p15:guide>
        <p15:guide id="2" orient="horz" pos="16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igen afb en object paars">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987425"/>
            <a:ext cx="3455988" cy="3644674"/>
          </a:xfrm>
        </p:spPr>
        <p:txBody>
          <a:bodyPr/>
          <a:lstStyle/>
          <a:p>
            <a:r>
              <a:rPr lang="nl-NL"/>
              <a:t>Klik op het pictogram als u een afbeelding wilt toevoegen</a:t>
            </a:r>
          </a:p>
        </p:txBody>
      </p:sp>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93" r="20650" b="20944"/>
          <a:stretch/>
        </p:blipFill>
        <p:spPr bwMode="auto">
          <a:xfrm>
            <a:off x="3457977" y="987425"/>
            <a:ext cx="5686023" cy="364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bg1"/>
                </a:solidFill>
              </a:defRPr>
            </a:lvl1pPr>
          </a:lstStyle>
          <a:p>
            <a:pPr lvl="0"/>
            <a:r>
              <a:rPr lang="nl-NL" dirty="0" err="1"/>
              <a:t>subkop</a:t>
            </a:r>
            <a:endParaRPr lang="nl-NL" dirty="0"/>
          </a:p>
        </p:txBody>
      </p:sp>
    </p:spTree>
    <p:extLst>
      <p:ext uri="{BB962C8B-B14F-4D97-AF65-F5344CB8AC3E}">
        <p14:creationId xmlns:p14="http://schemas.microsoft.com/office/powerpoint/2010/main" val="54497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afb en object paars">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93" r="20650" b="20944"/>
          <a:stretch/>
        </p:blipFill>
        <p:spPr bwMode="auto">
          <a:xfrm>
            <a:off x="3457977" y="987425"/>
            <a:ext cx="5686023" cy="364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bg1"/>
                </a:solidFill>
              </a:defRPr>
            </a:lvl1pPr>
          </a:lstStyle>
          <a:p>
            <a:pPr lvl="0"/>
            <a:r>
              <a:rPr lang="nl-NL" dirty="0" err="1"/>
              <a:t>subkop</a:t>
            </a:r>
            <a:endParaRPr lang="nl-NL" dirty="0"/>
          </a:p>
        </p:txBody>
      </p:sp>
      <p:pic>
        <p:nvPicPr>
          <p:cNvPr id="7" name="Afbeelding 6"/>
          <p:cNvPicPr>
            <a:picLocks noChangeAspect="1"/>
          </p:cNvPicPr>
          <p:nvPr userDrawn="1"/>
        </p:nvPicPr>
        <p:blipFill rotWithShape="1">
          <a:blip r:embed="rId4">
            <a:extLst>
              <a:ext uri="{28A0092B-C50C-407E-A947-70E740481C1C}">
                <a14:useLocalDpi xmlns:a14="http://schemas.microsoft.com/office/drawing/2010/main" val="0"/>
              </a:ext>
            </a:extLst>
          </a:blip>
          <a:srcRect t="19201" r="5368" b="9400"/>
          <a:stretch/>
        </p:blipFill>
        <p:spPr>
          <a:xfrm>
            <a:off x="1" y="987574"/>
            <a:ext cx="3455876" cy="3636814"/>
          </a:xfrm>
          <a:prstGeom prst="rect">
            <a:avLst/>
          </a:prstGeom>
        </p:spPr>
      </p:pic>
    </p:spTree>
    <p:extLst>
      <p:ext uri="{BB962C8B-B14F-4D97-AF65-F5344CB8AC3E}">
        <p14:creationId xmlns:p14="http://schemas.microsoft.com/office/powerpoint/2010/main" val="3668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pos="2177" userDrawn="1">
          <p15:clr>
            <a:srgbClr val="FBAE40"/>
          </p15:clr>
        </p15:guide>
        <p15:guide id="2" orient="horz" pos="16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igen afb en object oranje">
    <p:spTree>
      <p:nvGrpSpPr>
        <p:cNvPr id="1" name=""/>
        <p:cNvGrpSpPr/>
        <p:nvPr/>
      </p:nvGrpSpPr>
      <p:grpSpPr>
        <a:xfrm>
          <a:off x="0" y="0"/>
          <a:ext cx="0" cy="0"/>
          <a:chOff x="0" y="0"/>
          <a:chExt cx="0" cy="0"/>
        </a:xfrm>
      </p:grpSpPr>
      <p:pic>
        <p:nvPicPr>
          <p:cNvPr id="13"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67" t="2936"/>
          <a:stretch/>
        </p:blipFill>
        <p:spPr bwMode="auto">
          <a:xfrm>
            <a:off x="3457978" y="987313"/>
            <a:ext cx="5683740" cy="364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jdelijke aanduiding voor afbeelding 10"/>
          <p:cNvSpPr>
            <a:spLocks noGrp="1"/>
          </p:cNvSpPr>
          <p:nvPr>
            <p:ph type="pic" sz="quarter" idx="14"/>
          </p:nvPr>
        </p:nvSpPr>
        <p:spPr>
          <a:xfrm>
            <a:off x="0" y="987425"/>
            <a:ext cx="3455988" cy="3636963"/>
          </a:xfrm>
        </p:spPr>
        <p:txBody>
          <a:bodyPr/>
          <a:lstStyle/>
          <a:p>
            <a:r>
              <a:rPr lang="nl-NL"/>
              <a:t>Klik op het pictogram als u een afbeelding wilt toevoegen</a:t>
            </a:r>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bg1"/>
                </a:solidFill>
              </a:defRPr>
            </a:lvl1pPr>
          </a:lstStyle>
          <a:p>
            <a:pPr lvl="0"/>
            <a:r>
              <a:rPr lang="nl-NL" dirty="0" err="1"/>
              <a:t>subkop</a:t>
            </a:r>
            <a:endParaRPr lang="nl-NL" dirty="0"/>
          </a:p>
        </p:txBody>
      </p:sp>
    </p:spTree>
    <p:extLst>
      <p:ext uri="{BB962C8B-B14F-4D97-AF65-F5344CB8AC3E}">
        <p14:creationId xmlns:p14="http://schemas.microsoft.com/office/powerpoint/2010/main" val="59903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orient="horz" pos="2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afb en object oranje">
    <p:spTree>
      <p:nvGrpSpPr>
        <p:cNvPr id="1" name=""/>
        <p:cNvGrpSpPr/>
        <p:nvPr/>
      </p:nvGrpSpPr>
      <p:grpSpPr>
        <a:xfrm>
          <a:off x="0" y="0"/>
          <a:ext cx="0" cy="0"/>
          <a:chOff x="0" y="0"/>
          <a:chExt cx="0" cy="0"/>
        </a:xfrm>
      </p:grpSpPr>
      <p:pic>
        <p:nvPicPr>
          <p:cNvPr id="13"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67" t="2936"/>
          <a:stretch/>
        </p:blipFill>
        <p:spPr bwMode="auto">
          <a:xfrm>
            <a:off x="3457978" y="987313"/>
            <a:ext cx="5683740" cy="36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bg1"/>
                </a:solidFill>
              </a:defRPr>
            </a:lvl1pPr>
          </a:lstStyle>
          <a:p>
            <a:pPr lvl="0"/>
            <a:r>
              <a:rPr lang="nl-NL" dirty="0" err="1"/>
              <a:t>subkop</a:t>
            </a:r>
            <a:endParaRPr lang="nl-NL" dirty="0"/>
          </a:p>
        </p:txBody>
      </p:sp>
      <p:pic>
        <p:nvPicPr>
          <p:cNvPr id="14" name="Tijdelijke aanduiding voor afbeelding 5"/>
          <p:cNvPicPr>
            <a:picLocks noChangeAspect="1"/>
          </p:cNvPicPr>
          <p:nvPr userDrawn="1"/>
        </p:nvPicPr>
        <p:blipFill>
          <a:blip r:embed="rId4" cstate="print">
            <a:extLst>
              <a:ext uri="{28A0092B-C50C-407E-A947-70E740481C1C}">
                <a14:useLocalDpi xmlns:a14="http://schemas.microsoft.com/office/drawing/2010/main" val="0"/>
              </a:ext>
            </a:extLst>
          </a:blip>
          <a:srcRect t="16240" b="16240"/>
          <a:stretch>
            <a:fillRect/>
          </a:stretch>
        </p:blipFill>
        <p:spPr>
          <a:xfrm>
            <a:off x="0" y="987425"/>
            <a:ext cx="3455988" cy="3636963"/>
          </a:xfrm>
          <a:prstGeom prst="rect">
            <a:avLst/>
          </a:prstGeom>
        </p:spPr>
      </p:pic>
    </p:spTree>
    <p:extLst>
      <p:ext uri="{BB962C8B-B14F-4D97-AF65-F5344CB8AC3E}">
        <p14:creationId xmlns:p14="http://schemas.microsoft.com/office/powerpoint/2010/main" val="385521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orient="horz" pos="293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igen afb en object groen">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295" r="5506" b="5503"/>
          <a:stretch/>
        </p:blipFill>
        <p:spPr bwMode="auto">
          <a:xfrm>
            <a:off x="3459600" y="986755"/>
            <a:ext cx="5688012" cy="363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jdelijke aanduiding voor afbeelding 10"/>
          <p:cNvSpPr>
            <a:spLocks noGrp="1"/>
          </p:cNvSpPr>
          <p:nvPr>
            <p:ph type="pic" sz="quarter" idx="14"/>
          </p:nvPr>
        </p:nvSpPr>
        <p:spPr>
          <a:xfrm>
            <a:off x="0" y="987425"/>
            <a:ext cx="3455988" cy="3644673"/>
          </a:xfrm>
        </p:spPr>
        <p:txBody>
          <a:bodyPr/>
          <a:lstStyle/>
          <a:p>
            <a:r>
              <a:rPr lang="nl-NL"/>
              <a:t>Klik op het pictogram als u een afbeelding wilt toevoegen</a:t>
            </a:r>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bg1"/>
                </a:solidFill>
              </a:defRPr>
            </a:lvl1pPr>
          </a:lstStyle>
          <a:p>
            <a:pPr lvl="0"/>
            <a:r>
              <a:rPr lang="nl-NL" dirty="0" err="1"/>
              <a:t>subkop</a:t>
            </a:r>
            <a:endParaRPr lang="nl-NL" dirty="0"/>
          </a:p>
        </p:txBody>
      </p:sp>
    </p:spTree>
    <p:extLst>
      <p:ext uri="{BB962C8B-B14F-4D97-AF65-F5344CB8AC3E}">
        <p14:creationId xmlns:p14="http://schemas.microsoft.com/office/powerpoint/2010/main" val="327968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afb en object groen">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295" r="5506" b="5503"/>
          <a:stretch/>
        </p:blipFill>
        <p:spPr bwMode="auto">
          <a:xfrm>
            <a:off x="3459600" y="986755"/>
            <a:ext cx="5688012" cy="363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11-10-2022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bg1"/>
                </a:solidFill>
              </a:defRPr>
            </a:lvl1pPr>
          </a:lstStyle>
          <a:p>
            <a:pPr lvl="0"/>
            <a:r>
              <a:rPr lang="nl-NL" dirty="0" err="1"/>
              <a:t>subkop</a:t>
            </a:r>
            <a:endParaRPr lang="nl-NL" dirty="0"/>
          </a:p>
        </p:txBody>
      </p:sp>
      <p:pic>
        <p:nvPicPr>
          <p:cNvPr id="13" name="Tijdelijke aanduiding voor afbeelding 7"/>
          <p:cNvPicPr>
            <a:picLocks noChangeAspect="1"/>
          </p:cNvPicPr>
          <p:nvPr userDrawn="1"/>
        </p:nvPicPr>
        <p:blipFill>
          <a:blip r:embed="rId4" cstate="print">
            <a:extLst>
              <a:ext uri="{28A0092B-C50C-407E-A947-70E740481C1C}">
                <a14:useLocalDpi xmlns:a14="http://schemas.microsoft.com/office/drawing/2010/main" val="0"/>
              </a:ext>
            </a:extLst>
          </a:blip>
          <a:srcRect t="15434" b="15434"/>
          <a:stretch>
            <a:fillRect/>
          </a:stretch>
        </p:blipFill>
        <p:spPr>
          <a:xfrm>
            <a:off x="0" y="987425"/>
            <a:ext cx="3455988" cy="3636963"/>
          </a:xfrm>
          <a:prstGeom prst="rect">
            <a:avLst/>
          </a:prstGeom>
        </p:spPr>
      </p:pic>
    </p:spTree>
    <p:extLst>
      <p:ext uri="{BB962C8B-B14F-4D97-AF65-F5344CB8AC3E}">
        <p14:creationId xmlns:p14="http://schemas.microsoft.com/office/powerpoint/2010/main" val="311117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9390" y="227694"/>
            <a:ext cx="6923190" cy="648558"/>
          </a:xfrm>
          <a:prstGeom prst="rect">
            <a:avLst/>
          </a:prstGeom>
        </p:spPr>
        <p:txBody>
          <a:bodyPr vert="horz" lIns="91440" tIns="45720" rIns="91440" bIns="45720" rtlCol="0" anchor="ctr">
            <a:noAutofit/>
          </a:bodyPr>
          <a:lstStyle/>
          <a:p>
            <a:r>
              <a:rPr lang="nl-NL" dirty="0"/>
              <a:t>Klik om de stijl te bewerken</a:t>
            </a:r>
          </a:p>
        </p:txBody>
      </p:sp>
      <p:sp>
        <p:nvSpPr>
          <p:cNvPr id="3" name="Tijdelijke aanduiding voor tekst 2"/>
          <p:cNvSpPr>
            <a:spLocks noGrp="1"/>
          </p:cNvSpPr>
          <p:nvPr>
            <p:ph type="body" idx="1"/>
          </p:nvPr>
        </p:nvSpPr>
        <p:spPr>
          <a:xfrm>
            <a:off x="457200" y="1851649"/>
            <a:ext cx="8229600" cy="2742973"/>
          </a:xfrm>
          <a:prstGeom prst="rect">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79390" y="4789815"/>
            <a:ext cx="2133600" cy="273844"/>
          </a:xfrm>
          <a:prstGeom prst="rect">
            <a:avLst/>
          </a:prstGeom>
        </p:spPr>
        <p:txBody>
          <a:bodyPr vert="horz" lIns="91440" tIns="45720" rIns="91440" bIns="45720" rtlCol="0" anchor="ctr"/>
          <a:lstStyle>
            <a:lvl1pPr algn="l">
              <a:defRPr sz="1050">
                <a:solidFill>
                  <a:schemeClr val="tx2"/>
                </a:solidFill>
              </a:defRPr>
            </a:lvl1pPr>
          </a:lstStyle>
          <a:p>
            <a:fld id="{FF9CA631-7CEF-46A9-8887-5A5C2A229C9B}" type="datetimeFigureOut">
              <a:rPr lang="nl-NL" smtClean="0"/>
              <a:pPr/>
              <a:t>11-10-2022</a:t>
            </a:fld>
            <a:endParaRPr lang="nl-NL" dirty="0"/>
          </a:p>
        </p:txBody>
      </p:sp>
      <p:sp>
        <p:nvSpPr>
          <p:cNvPr id="5" name="Tijdelijke aanduiding voor voettekst 4"/>
          <p:cNvSpPr>
            <a:spLocks noGrp="1"/>
          </p:cNvSpPr>
          <p:nvPr>
            <p:ph type="ftr" sz="quarter" idx="3"/>
          </p:nvPr>
        </p:nvSpPr>
        <p:spPr>
          <a:xfrm>
            <a:off x="3708000" y="4789815"/>
            <a:ext cx="2895600" cy="273844"/>
          </a:xfrm>
          <a:prstGeom prst="rect">
            <a:avLst/>
          </a:prstGeom>
        </p:spPr>
        <p:txBody>
          <a:bodyPr vert="horz" lIns="91440" tIns="45720" rIns="91440" bIns="45720" rtlCol="0" anchor="ctr"/>
          <a:lstStyle>
            <a:lvl1pPr algn="l">
              <a:defRPr sz="1050">
                <a:solidFill>
                  <a:schemeClr val="tx2"/>
                </a:solidFill>
              </a:defRPr>
            </a:lvl1pPr>
          </a:lstStyle>
          <a:p>
            <a:endParaRPr lang="nl-NL" dirty="0"/>
          </a:p>
        </p:txBody>
      </p:sp>
      <p:sp>
        <p:nvSpPr>
          <p:cNvPr id="6" name="Tijdelijke aanduiding voor dianummer 5"/>
          <p:cNvSpPr>
            <a:spLocks noGrp="1"/>
          </p:cNvSpPr>
          <p:nvPr>
            <p:ph type="sldNum" sz="quarter" idx="4"/>
          </p:nvPr>
        </p:nvSpPr>
        <p:spPr>
          <a:xfrm>
            <a:off x="179390" y="4632098"/>
            <a:ext cx="2133600" cy="273844"/>
          </a:xfrm>
          <a:prstGeom prst="rect">
            <a:avLst/>
          </a:prstGeom>
        </p:spPr>
        <p:txBody>
          <a:bodyPr vert="horz" lIns="91440" tIns="45720" rIns="91440" bIns="45720" rtlCol="0" anchor="ctr"/>
          <a:lstStyle>
            <a:lvl1pPr algn="l">
              <a:defRPr sz="1050">
                <a:solidFill>
                  <a:schemeClr val="tx2"/>
                </a:solidFill>
              </a:defRPr>
            </a:lvl1pPr>
          </a:lstStyle>
          <a:p>
            <a:fld id="{C00D4ADE-2035-44AC-938F-39A5C8FA3010}" type="slidenum">
              <a:rPr lang="nl-NL" smtClean="0"/>
              <a:pPr/>
              <a:t>‹nr.›</a:t>
            </a:fld>
            <a:endParaRPr lang="nl-NL" dirty="0"/>
          </a:p>
        </p:txBody>
      </p:sp>
    </p:spTree>
    <p:extLst>
      <p:ext uri="{BB962C8B-B14F-4D97-AF65-F5344CB8AC3E}">
        <p14:creationId xmlns:p14="http://schemas.microsoft.com/office/powerpoint/2010/main" val="346001200"/>
      </p:ext>
    </p:extLst>
  </p:cSld>
  <p:clrMap bg1="lt1" tx1="dk1" bg2="lt2" tx2="dk2" accent1="accent1" accent2="accent2" accent3="accent3" accent4="accent4" accent5="accent5" accent6="accent6" hlink="hlink" folHlink="folHlink"/>
  <p:sldLayoutIdLst>
    <p:sldLayoutId id="2147483671" r:id="rId1"/>
    <p:sldLayoutId id="2147483684" r:id="rId2"/>
    <p:sldLayoutId id="2147483686" r:id="rId3"/>
    <p:sldLayoutId id="2147483650" r:id="rId4"/>
    <p:sldLayoutId id="2147483687" r:id="rId5"/>
    <p:sldLayoutId id="2147483673" r:id="rId6"/>
    <p:sldLayoutId id="2147483688" r:id="rId7"/>
    <p:sldLayoutId id="2147483674" r:id="rId8"/>
    <p:sldLayoutId id="2147483689" r:id="rId9"/>
    <p:sldLayoutId id="2147483661" r:id="rId10"/>
    <p:sldLayoutId id="2147483685" r:id="rId11"/>
    <p:sldLayoutId id="2147483690" r:id="rId12"/>
    <p:sldLayoutId id="2147483691" r:id="rId13"/>
    <p:sldLayoutId id="2147483675" r:id="rId14"/>
    <p:sldLayoutId id="2147483678" r:id="rId15"/>
    <p:sldLayoutId id="2147483679" r:id="rId16"/>
    <p:sldLayoutId id="2147483680" r:id="rId17"/>
    <p:sldLayoutId id="2147483653" r:id="rId18"/>
    <p:sldLayoutId id="2147483681" r:id="rId19"/>
    <p:sldLayoutId id="2147483683" r:id="rId20"/>
    <p:sldLayoutId id="2147483682" r:id="rId21"/>
    <p:sldLayoutId id="2147483654" r:id="rId22"/>
    <p:sldLayoutId id="2147483655" r:id="rId23"/>
    <p:sldLayoutId id="214748369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2700" kern="1200">
          <a:solidFill>
            <a:schemeClr val="tx2"/>
          </a:solidFill>
          <a:latin typeface="+mj-lt"/>
          <a:ea typeface="+mj-ea"/>
          <a:cs typeface="+mj-cs"/>
        </a:defRPr>
      </a:lvl1pPr>
    </p:titleStyle>
    <p:bodyStyle>
      <a:lvl1pPr marL="182563" indent="-182563" algn="l" defTabSz="914400" rtl="0" eaLnBrk="1" latinLnBrk="0" hangingPunct="1">
        <a:lnSpc>
          <a:spcPct val="100000"/>
        </a:lnSpc>
        <a:spcBef>
          <a:spcPct val="20000"/>
        </a:spcBef>
        <a:buClr>
          <a:schemeClr val="tx2"/>
        </a:buClr>
        <a:buFont typeface="Calibri" panose="020F0502020204030204" pitchFamily="34" charset="0"/>
        <a:buChar char="●"/>
        <a:defRPr sz="1600" b="0" kern="1200">
          <a:solidFill>
            <a:schemeClr val="tx1"/>
          </a:solidFill>
          <a:latin typeface="+mn-lt"/>
          <a:ea typeface="+mn-ea"/>
          <a:cs typeface="+mn-cs"/>
        </a:defRPr>
      </a:lvl1pPr>
      <a:lvl2pPr marL="355600" indent="-173038" algn="l" defTabSz="914400" rtl="0" eaLnBrk="1" latinLnBrk="0" hangingPunct="1">
        <a:lnSpc>
          <a:spcPct val="100000"/>
        </a:lnSpc>
        <a:spcBef>
          <a:spcPct val="20000"/>
        </a:spcBef>
        <a:buClr>
          <a:schemeClr val="tx2"/>
        </a:buClr>
        <a:buFont typeface="Calibri" panose="020F0502020204030204" pitchFamily="34" charset="0"/>
        <a:buChar char="●"/>
        <a:defRPr sz="1400" b="0" kern="1200">
          <a:solidFill>
            <a:schemeClr val="tx1"/>
          </a:solidFill>
          <a:latin typeface="+mn-lt"/>
          <a:ea typeface="+mn-ea"/>
          <a:cs typeface="+mn-cs"/>
        </a:defRPr>
      </a:lvl2pPr>
      <a:lvl3pPr marL="538163" indent="-182563" algn="l" defTabSz="914400" rtl="0" eaLnBrk="1" latinLnBrk="0" hangingPunct="1">
        <a:lnSpc>
          <a:spcPct val="100000"/>
        </a:lnSpc>
        <a:spcBef>
          <a:spcPct val="20000"/>
        </a:spcBef>
        <a:buClr>
          <a:schemeClr val="tx2"/>
        </a:buClr>
        <a:buFont typeface="Calibri" panose="020F0502020204030204" pitchFamily="34" charset="0"/>
        <a:buChar char="●"/>
        <a:defRPr sz="1200" b="0" kern="1200">
          <a:solidFill>
            <a:schemeClr val="tx1"/>
          </a:solidFill>
          <a:latin typeface="+mn-lt"/>
          <a:ea typeface="+mn-ea"/>
          <a:cs typeface="+mn-cs"/>
        </a:defRPr>
      </a:lvl3pPr>
      <a:lvl4pPr marL="720725" indent="-182563" algn="l" defTabSz="914400" rtl="0" eaLnBrk="1" latinLnBrk="0" hangingPunct="1">
        <a:lnSpc>
          <a:spcPct val="100000"/>
        </a:lnSpc>
        <a:spcBef>
          <a:spcPct val="20000"/>
        </a:spcBef>
        <a:buClr>
          <a:schemeClr val="tx2"/>
        </a:buClr>
        <a:buFont typeface="Calibri" panose="020F0502020204030204" pitchFamily="34" charset="0"/>
        <a:buChar char="●"/>
        <a:defRPr sz="1100" b="0" kern="1200">
          <a:solidFill>
            <a:schemeClr val="tx1"/>
          </a:solidFill>
          <a:latin typeface="+mn-lt"/>
          <a:ea typeface="+mn-ea"/>
          <a:cs typeface="+mn-cs"/>
        </a:defRPr>
      </a:lvl4pPr>
      <a:lvl5pPr marL="892175" indent="-171450" algn="l" defTabSz="914400" rtl="0" eaLnBrk="1" latinLnBrk="0" hangingPunct="1">
        <a:lnSpc>
          <a:spcPct val="100000"/>
        </a:lnSpc>
        <a:spcBef>
          <a:spcPct val="20000"/>
        </a:spcBef>
        <a:buClr>
          <a:schemeClr val="tx2"/>
        </a:buClr>
        <a:buFont typeface="Calibri" panose="020F0502020204030204" pitchFamily="34" charset="0"/>
        <a:buChar char="●"/>
        <a:defRPr sz="11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22" userDrawn="1">
          <p15:clr>
            <a:srgbClr val="F26B43"/>
          </p15:clr>
        </p15:guide>
        <p15:guide id="2" orient="horz" pos="2913" userDrawn="1">
          <p15:clr>
            <a:srgbClr val="F26B43"/>
          </p15:clr>
        </p15:guide>
        <p15:guide id="3" orient="horz" pos="75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28.jpeg"/><Relationship Id="rId1" Type="http://schemas.openxmlformats.org/officeDocument/2006/relationships/slideLayout" Target="../slideLayouts/slideLayout24.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hyperlink" Target="https://www.google.nl/url?sa=t&amp;rct=j&amp;q=&amp;esrc=s&amp;source=web&amp;cd=3&amp;cad=rja&amp;uact=8&amp;ved=2ahUKEwjw5-Tlyo_oAhXSwKQKHVRBBQgQtwIwAnoECAkQAQ&amp;url=https://www.youtube.com/watch?v%3DRvaULa73uRg&amp;usg=AOvVaw1ySy6iJeSy1dnUTaL9AVeA"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25 jaar beademingszorg</a:t>
            </a:r>
            <a:endParaRPr lang="nl-NL" dirty="0"/>
          </a:p>
        </p:txBody>
      </p:sp>
      <p:sp>
        <p:nvSpPr>
          <p:cNvPr id="3" name="Ondertitel 2"/>
          <p:cNvSpPr>
            <a:spLocks noGrp="1"/>
          </p:cNvSpPr>
          <p:nvPr>
            <p:ph type="subTitle" idx="1"/>
          </p:nvPr>
        </p:nvSpPr>
        <p:spPr/>
        <p:txBody>
          <a:bodyPr/>
          <a:lstStyle/>
          <a:p>
            <a:r>
              <a:rPr lang="nl-NL" dirty="0" smtClean="0"/>
              <a:t>11-10-2022</a:t>
            </a:r>
            <a:endParaRPr lang="nl-NL" dirty="0"/>
          </a:p>
        </p:txBody>
      </p:sp>
      <p:sp>
        <p:nvSpPr>
          <p:cNvPr id="4" name="Tekstvak 3"/>
          <p:cNvSpPr txBox="1"/>
          <p:nvPr/>
        </p:nvSpPr>
        <p:spPr>
          <a:xfrm>
            <a:off x="685800" y="1707654"/>
            <a:ext cx="4155112" cy="1323439"/>
          </a:xfrm>
          <a:prstGeom prst="rect">
            <a:avLst/>
          </a:prstGeom>
          <a:noFill/>
        </p:spPr>
        <p:txBody>
          <a:bodyPr wrap="none" rtlCol="0">
            <a:spAutoFit/>
          </a:bodyPr>
          <a:lstStyle/>
          <a:p>
            <a:r>
              <a:rPr lang="nl-NL" sz="8000" b="1" dirty="0" smtClean="0">
                <a:solidFill>
                  <a:schemeClr val="accent1"/>
                </a:solidFill>
              </a:rPr>
              <a:t>WELKOM</a:t>
            </a:r>
            <a:endParaRPr lang="nl-NL" sz="8000" b="1" dirty="0" smtClean="0">
              <a:solidFill>
                <a:schemeClr val="accent1"/>
              </a:solidFill>
            </a:endParaRPr>
          </a:p>
        </p:txBody>
      </p:sp>
    </p:spTree>
    <p:extLst>
      <p:ext uri="{BB962C8B-B14F-4D97-AF65-F5344CB8AC3E}">
        <p14:creationId xmlns:p14="http://schemas.microsoft.com/office/powerpoint/2010/main" val="390466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canule.jpg"/>
          <p:cNvPicPr>
            <a:picLocks noGrp="1" noChangeAspect="1"/>
          </p:cNvPicPr>
          <p:nvPr>
            <p:ph type="pic" sz="quarter" idx="14"/>
          </p:nvPr>
        </p:nvPicPr>
        <p:blipFill>
          <a:blip r:embed="rId2"/>
          <a:srcRect t="-41701" b="-41701"/>
          <a:stretch>
            <a:fillRect/>
          </a:stretch>
        </p:blipFill>
        <p:spPr/>
      </p:pic>
      <p:sp>
        <p:nvSpPr>
          <p:cNvPr id="3" name="Titel 2"/>
          <p:cNvSpPr>
            <a:spLocks noGrp="1"/>
          </p:cNvSpPr>
          <p:nvPr>
            <p:ph type="title"/>
          </p:nvPr>
        </p:nvSpPr>
        <p:spPr/>
        <p:txBody>
          <a:bodyPr/>
          <a:lstStyle/>
          <a:p>
            <a:r>
              <a:rPr lang="nl-NL" dirty="0" smtClean="0"/>
              <a:t>25 jaar Beademing</a:t>
            </a:r>
            <a:endParaRPr lang="nl-NL" dirty="0"/>
          </a:p>
        </p:txBody>
      </p:sp>
      <p:sp>
        <p:nvSpPr>
          <p:cNvPr id="4" name="Tijdelijke aanduiding voor inhoud 3"/>
          <p:cNvSpPr>
            <a:spLocks noGrp="1"/>
          </p:cNvSpPr>
          <p:nvPr>
            <p:ph idx="1"/>
          </p:nvPr>
        </p:nvSpPr>
        <p:spPr/>
        <p:txBody>
          <a:bodyPr/>
          <a:lstStyle/>
          <a:p>
            <a:r>
              <a:rPr lang="nl-NL" dirty="0" err="1" smtClean="0"/>
              <a:t>Invasieve</a:t>
            </a:r>
            <a:r>
              <a:rPr lang="nl-NL" dirty="0" smtClean="0"/>
              <a:t> beademing, </a:t>
            </a:r>
            <a:r>
              <a:rPr lang="nl-NL" dirty="0" err="1" smtClean="0"/>
              <a:t>non-invasievebeademing</a:t>
            </a:r>
            <a:endParaRPr lang="nl-NL" dirty="0" smtClean="0"/>
          </a:p>
          <a:p>
            <a:r>
              <a:rPr lang="nl-NL" dirty="0" smtClean="0"/>
              <a:t>Continu, intermitterend/</a:t>
            </a:r>
            <a:r>
              <a:rPr lang="nl-NL" dirty="0" err="1" smtClean="0"/>
              <a:t>snachts</a:t>
            </a:r>
            <a:r>
              <a:rPr lang="nl-NL" dirty="0" smtClean="0"/>
              <a:t>, beademingsvrije tijd </a:t>
            </a:r>
          </a:p>
          <a:p>
            <a:r>
              <a:rPr lang="nl-NL" dirty="0" err="1" smtClean="0"/>
              <a:t>Verpleegtechnische</a:t>
            </a:r>
            <a:r>
              <a:rPr lang="nl-NL" dirty="0" smtClean="0"/>
              <a:t> handelingen</a:t>
            </a:r>
          </a:p>
          <a:p>
            <a:r>
              <a:rPr lang="nl-NL" dirty="0" smtClean="0"/>
              <a:t>Intensieve zorg, alarmering, communicatie</a:t>
            </a:r>
          </a:p>
          <a:p>
            <a:r>
              <a:rPr lang="nl-NL" dirty="0" smtClean="0"/>
              <a:t>Kleine pluriforme doelgroep: </a:t>
            </a:r>
            <a:r>
              <a:rPr lang="nl-NL" dirty="0" err="1" smtClean="0"/>
              <a:t>neuromusculaire</a:t>
            </a:r>
            <a:r>
              <a:rPr lang="nl-NL" dirty="0" smtClean="0"/>
              <a:t> aandoening, bv spierziekte, ALS, dwarslaesie, CVA, </a:t>
            </a:r>
            <a:r>
              <a:rPr lang="nl-NL" dirty="0" err="1" smtClean="0"/>
              <a:t>thoraxwandaandoening</a:t>
            </a:r>
            <a:r>
              <a:rPr lang="nl-NL" dirty="0" smtClean="0"/>
              <a:t>. Vaak zeldzame aandoeningen, deels hoogcomplexe zorg</a:t>
            </a:r>
            <a:endParaRPr lang="nl-NL" dirty="0"/>
          </a:p>
        </p:txBody>
      </p:sp>
      <p:sp>
        <p:nvSpPr>
          <p:cNvPr id="5" name="Tijdelijke aanduiding voor tekst 4"/>
          <p:cNvSpPr>
            <a:spLocks noGrp="1"/>
          </p:cNvSpPr>
          <p:nvPr>
            <p:ph type="body" sz="quarter" idx="13"/>
          </p:nvPr>
        </p:nvSpPr>
        <p:spPr/>
        <p:txBody>
          <a:bodyPr/>
          <a:lstStyle/>
          <a:p>
            <a:r>
              <a:rPr lang="nl-NL" dirty="0" smtClean="0"/>
              <a:t>In het kort</a:t>
            </a:r>
            <a:endParaRPr lang="nl-NL" dirty="0"/>
          </a:p>
        </p:txBody>
      </p:sp>
    </p:spTree>
    <p:extLst>
      <p:ext uri="{BB962C8B-B14F-4D97-AF65-F5344CB8AC3E}">
        <p14:creationId xmlns:p14="http://schemas.microsoft.com/office/powerpoint/2010/main" val="35561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Invasieve beademing overzicht.50d119a8ae198bb0b5205720a3e7b5ae.jpg"/>
          <p:cNvPicPr>
            <a:picLocks noGrp="1" noChangeAspect="1"/>
          </p:cNvPicPr>
          <p:nvPr>
            <p:ph type="pic" sz="quarter" idx="14"/>
          </p:nvPr>
        </p:nvPicPr>
        <p:blipFill>
          <a:blip r:embed="rId2"/>
          <a:srcRect t="-43544" b="-43544"/>
          <a:stretch>
            <a:fillRect/>
          </a:stretch>
        </p:blipFill>
        <p:spPr/>
      </p:pic>
      <p:sp>
        <p:nvSpPr>
          <p:cNvPr id="3" name="Titel 2"/>
          <p:cNvSpPr>
            <a:spLocks noGrp="1"/>
          </p:cNvSpPr>
          <p:nvPr>
            <p:ph type="title"/>
          </p:nvPr>
        </p:nvSpPr>
        <p:spPr/>
        <p:txBody>
          <a:bodyPr/>
          <a:lstStyle/>
          <a:p>
            <a:r>
              <a:rPr lang="nl-NL" dirty="0" smtClean="0"/>
              <a:t>25 jaar Beademing</a:t>
            </a:r>
            <a:endParaRPr lang="nl-NL" dirty="0"/>
          </a:p>
        </p:txBody>
      </p:sp>
      <p:sp>
        <p:nvSpPr>
          <p:cNvPr id="4" name="Tijdelijke aanduiding voor inhoud 3"/>
          <p:cNvSpPr>
            <a:spLocks noGrp="1"/>
          </p:cNvSpPr>
          <p:nvPr>
            <p:ph idx="1"/>
          </p:nvPr>
        </p:nvSpPr>
        <p:spPr/>
        <p:txBody>
          <a:bodyPr/>
          <a:lstStyle/>
          <a:p>
            <a:r>
              <a:rPr lang="nl-NL" dirty="0" smtClean="0"/>
              <a:t>Op 1-1-2021: 4124 chronisch beademden </a:t>
            </a:r>
          </a:p>
          <a:p>
            <a:r>
              <a:rPr lang="nl-NL" dirty="0" smtClean="0"/>
              <a:t>90% woont thuis</a:t>
            </a:r>
          </a:p>
          <a:p>
            <a:r>
              <a:rPr lang="nl-NL" dirty="0" smtClean="0"/>
              <a:t>10% woont in instelling (</a:t>
            </a:r>
            <a:r>
              <a:rPr lang="nl-NL" dirty="0" err="1" smtClean="0"/>
              <a:t>Fokus</a:t>
            </a:r>
            <a:r>
              <a:rPr lang="nl-NL" dirty="0" smtClean="0"/>
              <a:t>, woonvorm , verpleeghuis)</a:t>
            </a:r>
          </a:p>
          <a:p>
            <a:r>
              <a:rPr lang="nl-NL" dirty="0" smtClean="0"/>
              <a:t>4 CTB’ s</a:t>
            </a:r>
          </a:p>
          <a:p>
            <a:r>
              <a:rPr lang="nl-NL" dirty="0" smtClean="0"/>
              <a:t>Veel partijen betrokken: neurologen, CTB technici, longartsen, verpleegkundigen, revalidatieartsen , KNO artsen, arts verstandelijke gehandicapten, IC artsen, specialist ouderengeneeskunde, </a:t>
            </a:r>
            <a:r>
              <a:rPr lang="nl-NL" dirty="0" err="1" smtClean="0"/>
              <a:t>VS’en</a:t>
            </a:r>
            <a:r>
              <a:rPr lang="nl-NL" dirty="0" smtClean="0"/>
              <a:t>, ergotherapeuten, fysiotherapeuten, logopedisten, rolstoeldeskundigen, </a:t>
            </a:r>
            <a:r>
              <a:rPr lang="nl-NL" dirty="0" err="1" smtClean="0"/>
              <a:t>mantelzorgers</a:t>
            </a:r>
            <a:r>
              <a:rPr lang="nl-NL" dirty="0" smtClean="0"/>
              <a:t>, patiënten </a:t>
            </a:r>
            <a:r>
              <a:rPr lang="nl-NL" dirty="0" err="1" smtClean="0"/>
              <a:t>etc</a:t>
            </a:r>
            <a:r>
              <a:rPr lang="nl-NL" dirty="0" smtClean="0"/>
              <a:t> </a:t>
            </a:r>
            <a:r>
              <a:rPr lang="nl-NL" dirty="0" err="1" smtClean="0"/>
              <a:t>etc</a:t>
            </a:r>
            <a:r>
              <a:rPr lang="nl-NL" dirty="0" smtClean="0"/>
              <a:t> </a:t>
            </a:r>
            <a:endParaRPr lang="nl-NL" dirty="0"/>
          </a:p>
        </p:txBody>
      </p:sp>
      <p:sp>
        <p:nvSpPr>
          <p:cNvPr id="5" name="Tijdelijke aanduiding voor tekst 4"/>
          <p:cNvSpPr>
            <a:spLocks noGrp="1"/>
          </p:cNvSpPr>
          <p:nvPr>
            <p:ph type="body" sz="quarter" idx="13"/>
          </p:nvPr>
        </p:nvSpPr>
        <p:spPr/>
        <p:txBody>
          <a:bodyPr/>
          <a:lstStyle/>
          <a:p>
            <a:r>
              <a:rPr lang="nl-NL" dirty="0" smtClean="0"/>
              <a:t>in het kort</a:t>
            </a:r>
            <a:endParaRPr lang="nl-NL" dirty="0"/>
          </a:p>
        </p:txBody>
      </p:sp>
    </p:spTree>
    <p:extLst>
      <p:ext uri="{BB962C8B-B14F-4D97-AF65-F5344CB8AC3E}">
        <p14:creationId xmlns:p14="http://schemas.microsoft.com/office/powerpoint/2010/main" val="354800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518b060933c1b.preview-620.jpg"/>
          <p:cNvPicPr>
            <a:picLocks noGrp="1" noChangeAspect="1"/>
          </p:cNvPicPr>
          <p:nvPr>
            <p:ph type="pic" sz="quarter" idx="14"/>
          </p:nvPr>
        </p:nvPicPr>
        <p:blipFill>
          <a:blip r:embed="rId2"/>
          <a:srcRect t="-19264" b="-19264"/>
          <a:stretch>
            <a:fillRect/>
          </a:stretch>
        </p:blipFill>
        <p:spPr/>
      </p:pic>
      <p:sp>
        <p:nvSpPr>
          <p:cNvPr id="3" name="Titel 2"/>
          <p:cNvSpPr>
            <a:spLocks noGrp="1"/>
          </p:cNvSpPr>
          <p:nvPr>
            <p:ph type="title"/>
          </p:nvPr>
        </p:nvSpPr>
        <p:spPr/>
        <p:txBody>
          <a:bodyPr/>
          <a:lstStyle/>
          <a:p>
            <a:r>
              <a:rPr lang="nl-NL" dirty="0" smtClean="0"/>
              <a:t>25 jaar Beademing</a:t>
            </a:r>
            <a:endParaRPr lang="nl-NL" dirty="0"/>
          </a:p>
        </p:txBody>
      </p:sp>
      <p:sp>
        <p:nvSpPr>
          <p:cNvPr id="4" name="Tijdelijke aanduiding voor inhoud 3"/>
          <p:cNvSpPr>
            <a:spLocks noGrp="1"/>
          </p:cNvSpPr>
          <p:nvPr>
            <p:ph idx="1"/>
          </p:nvPr>
        </p:nvSpPr>
        <p:spPr>
          <a:xfrm>
            <a:off x="3707880" y="1504951"/>
            <a:ext cx="4978920" cy="3046698"/>
          </a:xfrm>
        </p:spPr>
        <p:txBody>
          <a:bodyPr/>
          <a:lstStyle/>
          <a:p>
            <a:r>
              <a:rPr lang="nl-NL" dirty="0" smtClean="0"/>
              <a:t>1997 Dommelhoef afdeling de Dommel, later afdeling de </a:t>
            </a:r>
            <a:r>
              <a:rPr lang="nl-NL" dirty="0" err="1" smtClean="0"/>
              <a:t>Dieze</a:t>
            </a:r>
            <a:endParaRPr lang="nl-NL" dirty="0" smtClean="0"/>
          </a:p>
          <a:p>
            <a:r>
              <a:rPr lang="nl-NL" dirty="0" smtClean="0"/>
              <a:t>1997 Centrum voor Thuis Beademing</a:t>
            </a:r>
          </a:p>
          <a:p>
            <a:r>
              <a:rPr lang="nl-NL" dirty="0" smtClean="0"/>
              <a:t>2012 Veldnorm chronische beademing</a:t>
            </a:r>
          </a:p>
          <a:p>
            <a:r>
              <a:rPr lang="nl-NL" dirty="0" smtClean="0"/>
              <a:t>2014 </a:t>
            </a:r>
            <a:r>
              <a:rPr lang="nl-NL" dirty="0" err="1" smtClean="0"/>
              <a:t>Landrijt</a:t>
            </a:r>
            <a:r>
              <a:rPr lang="nl-NL" dirty="0" smtClean="0"/>
              <a:t>, </a:t>
            </a:r>
            <a:r>
              <a:rPr lang="nl-NL" dirty="0" err="1" smtClean="0"/>
              <a:t>Noordertoren</a:t>
            </a:r>
            <a:endParaRPr lang="nl-NL" dirty="0" smtClean="0"/>
          </a:p>
          <a:p>
            <a:r>
              <a:rPr lang="nl-NL" dirty="0" smtClean="0"/>
              <a:t>2016 zorgprogramma </a:t>
            </a:r>
            <a:r>
              <a:rPr lang="nl-NL" dirty="0" err="1" smtClean="0"/>
              <a:t>Invasieve</a:t>
            </a:r>
            <a:r>
              <a:rPr lang="nl-NL" dirty="0" smtClean="0"/>
              <a:t> Beademing Archipel en expertteam. Intensivering samenwerking CTBM </a:t>
            </a:r>
          </a:p>
          <a:p>
            <a:r>
              <a:rPr lang="nl-NL" dirty="0" smtClean="0"/>
              <a:t>2020 Archipel lid van VSCA (</a:t>
            </a:r>
            <a:r>
              <a:rPr lang="en-GB" dirty="0" err="1" smtClean="0"/>
              <a:t>Vereniging</a:t>
            </a:r>
            <a:r>
              <a:rPr lang="en-GB" dirty="0" smtClean="0"/>
              <a:t> </a:t>
            </a:r>
            <a:r>
              <a:rPr lang="en-GB" dirty="0" err="1" smtClean="0"/>
              <a:t>Samenwerkingsverband</a:t>
            </a:r>
            <a:r>
              <a:rPr lang="en-GB" dirty="0" smtClean="0"/>
              <a:t> </a:t>
            </a:r>
            <a:r>
              <a:rPr lang="en-GB" dirty="0" err="1" smtClean="0"/>
              <a:t>Chronische</a:t>
            </a:r>
            <a:r>
              <a:rPr lang="en-GB" dirty="0" smtClean="0"/>
              <a:t> </a:t>
            </a:r>
            <a:r>
              <a:rPr lang="en-GB" dirty="0" err="1" smtClean="0"/>
              <a:t>Ademhalingsondersteuning</a:t>
            </a:r>
            <a:r>
              <a:rPr lang="en-GB" dirty="0" smtClean="0"/>
              <a:t>) </a:t>
            </a:r>
          </a:p>
          <a:p>
            <a:r>
              <a:rPr lang="en-GB" dirty="0" smtClean="0"/>
              <a:t>2021 </a:t>
            </a:r>
            <a:r>
              <a:rPr lang="en-GB" dirty="0" err="1" smtClean="0"/>
              <a:t>nieuwe</a:t>
            </a:r>
            <a:r>
              <a:rPr lang="en-GB" dirty="0" smtClean="0"/>
              <a:t> </a:t>
            </a:r>
            <a:r>
              <a:rPr lang="en-GB" dirty="0" err="1" smtClean="0"/>
              <a:t>Veldnorm</a:t>
            </a:r>
            <a:r>
              <a:rPr lang="en-GB" dirty="0" smtClean="0"/>
              <a:t> </a:t>
            </a:r>
            <a:r>
              <a:rPr lang="en-GB" dirty="0" err="1" smtClean="0"/>
              <a:t>Chronische</a:t>
            </a:r>
            <a:r>
              <a:rPr lang="en-GB" dirty="0" smtClean="0"/>
              <a:t> </a:t>
            </a:r>
            <a:r>
              <a:rPr lang="en-GB" dirty="0" err="1" smtClean="0"/>
              <a:t>Beademing</a:t>
            </a:r>
            <a:r>
              <a:rPr lang="en-GB" dirty="0" smtClean="0"/>
              <a:t> </a:t>
            </a:r>
            <a:endParaRPr lang="nl-NL" dirty="0" smtClean="0"/>
          </a:p>
          <a:p>
            <a:endParaRPr lang="nl-NL" dirty="0" smtClean="0"/>
          </a:p>
          <a:p>
            <a:endParaRPr lang="nl-NL" dirty="0"/>
          </a:p>
        </p:txBody>
      </p:sp>
      <p:sp>
        <p:nvSpPr>
          <p:cNvPr id="5" name="Tijdelijke aanduiding voor tekst 4"/>
          <p:cNvSpPr>
            <a:spLocks noGrp="1"/>
          </p:cNvSpPr>
          <p:nvPr>
            <p:ph type="body" sz="quarter" idx="13"/>
          </p:nvPr>
        </p:nvSpPr>
        <p:spPr>
          <a:xfrm>
            <a:off x="3708400" y="876253"/>
            <a:ext cx="4978400" cy="628698"/>
          </a:xfrm>
        </p:spPr>
        <p:txBody>
          <a:bodyPr/>
          <a:lstStyle/>
          <a:p>
            <a:r>
              <a:rPr lang="nl-NL" dirty="0" smtClean="0"/>
              <a:t>historie</a:t>
            </a:r>
            <a:endParaRPr lang="nl-NL" dirty="0"/>
          </a:p>
        </p:txBody>
      </p:sp>
    </p:spTree>
    <p:extLst>
      <p:ext uri="{BB962C8B-B14F-4D97-AF65-F5344CB8AC3E}">
        <p14:creationId xmlns:p14="http://schemas.microsoft.com/office/powerpoint/2010/main" val="248420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Unknown.jpg"/>
          <p:cNvPicPr>
            <a:picLocks noGrp="1" noChangeAspect="1"/>
          </p:cNvPicPr>
          <p:nvPr>
            <p:ph type="pic" sz="quarter" idx="14"/>
          </p:nvPr>
        </p:nvPicPr>
        <p:blipFill>
          <a:blip r:embed="rId2"/>
          <a:srcRect t="-12580" b="-12580"/>
          <a:stretch>
            <a:fillRect/>
          </a:stretch>
        </p:blipFill>
        <p:spPr/>
      </p:pic>
      <p:sp>
        <p:nvSpPr>
          <p:cNvPr id="3" name="Titel 2"/>
          <p:cNvSpPr>
            <a:spLocks noGrp="1"/>
          </p:cNvSpPr>
          <p:nvPr>
            <p:ph type="title"/>
          </p:nvPr>
        </p:nvSpPr>
        <p:spPr/>
        <p:txBody>
          <a:bodyPr/>
          <a:lstStyle/>
          <a:p>
            <a:r>
              <a:rPr lang="nl-NL" dirty="0" smtClean="0"/>
              <a:t>25 jaar Beademing</a:t>
            </a:r>
            <a:endParaRPr lang="nl-NL" dirty="0"/>
          </a:p>
        </p:txBody>
      </p:sp>
      <p:sp>
        <p:nvSpPr>
          <p:cNvPr id="4" name="Tijdelijke aanduiding voor inhoud 3"/>
          <p:cNvSpPr>
            <a:spLocks noGrp="1"/>
          </p:cNvSpPr>
          <p:nvPr>
            <p:ph idx="1"/>
          </p:nvPr>
        </p:nvSpPr>
        <p:spPr/>
        <p:txBody>
          <a:bodyPr/>
          <a:lstStyle/>
          <a:p>
            <a:r>
              <a:rPr lang="nl-NL" dirty="0" smtClean="0"/>
              <a:t>Locatie </a:t>
            </a:r>
            <a:r>
              <a:rPr lang="nl-NL" dirty="0" err="1" smtClean="0"/>
              <a:t>Landrijt</a:t>
            </a:r>
            <a:r>
              <a:rPr lang="nl-NL" dirty="0" smtClean="0"/>
              <a:t>, </a:t>
            </a:r>
            <a:r>
              <a:rPr lang="nl-NL" dirty="0" err="1" smtClean="0"/>
              <a:t>Noordertoren</a:t>
            </a:r>
            <a:r>
              <a:rPr lang="nl-NL" dirty="0" smtClean="0"/>
              <a:t> 3: clusteren</a:t>
            </a:r>
          </a:p>
          <a:p>
            <a:r>
              <a:rPr lang="nl-NL" dirty="0" smtClean="0"/>
              <a:t>Hoeveel patiënten totaal na 25 jaar?</a:t>
            </a:r>
          </a:p>
          <a:p>
            <a:r>
              <a:rPr lang="nl-NL" dirty="0" smtClean="0"/>
              <a:t>8 appartementen</a:t>
            </a:r>
          </a:p>
          <a:p>
            <a:r>
              <a:rPr lang="nl-NL" dirty="0" smtClean="0"/>
              <a:t>Alarmering, bakens in huis</a:t>
            </a:r>
          </a:p>
          <a:p>
            <a:r>
              <a:rPr lang="nl-NL" dirty="0" smtClean="0"/>
              <a:t>Gemiddelde bezetting 1 tot 4 </a:t>
            </a:r>
            <a:r>
              <a:rPr lang="nl-NL" dirty="0" err="1" smtClean="0"/>
              <a:t>ptn</a:t>
            </a:r>
            <a:endParaRPr lang="nl-NL" dirty="0" smtClean="0"/>
          </a:p>
          <a:p>
            <a:r>
              <a:rPr lang="nl-NL" dirty="0" smtClean="0"/>
              <a:t>Regio functie</a:t>
            </a:r>
          </a:p>
          <a:p>
            <a:r>
              <a:rPr lang="nl-NL" dirty="0" smtClean="0"/>
              <a:t>Bezetting, scholing, geaccrediteerde toetsers</a:t>
            </a:r>
          </a:p>
          <a:p>
            <a:endParaRPr lang="nl-NL" dirty="0" smtClean="0"/>
          </a:p>
          <a:p>
            <a:pPr>
              <a:buNone/>
            </a:pPr>
            <a:r>
              <a:rPr lang="nl-NL" dirty="0" smtClean="0"/>
              <a:t> </a:t>
            </a:r>
          </a:p>
          <a:p>
            <a:endParaRPr lang="nl-NL" dirty="0"/>
          </a:p>
        </p:txBody>
      </p:sp>
      <p:sp>
        <p:nvSpPr>
          <p:cNvPr id="5" name="Tijdelijke aanduiding voor tekst 4"/>
          <p:cNvSpPr>
            <a:spLocks noGrp="1"/>
          </p:cNvSpPr>
          <p:nvPr>
            <p:ph type="body" sz="quarter" idx="13"/>
          </p:nvPr>
        </p:nvSpPr>
        <p:spPr/>
        <p:txBody>
          <a:bodyPr/>
          <a:lstStyle/>
          <a:p>
            <a:r>
              <a:rPr lang="nl-NL" dirty="0" smtClean="0"/>
              <a:t>historie</a:t>
            </a:r>
            <a:endParaRPr lang="nl-NL" dirty="0"/>
          </a:p>
        </p:txBody>
      </p:sp>
    </p:spTree>
    <p:extLst>
      <p:ext uri="{BB962C8B-B14F-4D97-AF65-F5344CB8AC3E}">
        <p14:creationId xmlns:p14="http://schemas.microsoft.com/office/powerpoint/2010/main" val="233684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Iron_Lung_ward-Rancho_Los_Amigos_Hospital.gif"/>
          <p:cNvPicPr>
            <a:picLocks noGrp="1" noChangeAspect="1"/>
          </p:cNvPicPr>
          <p:nvPr>
            <p:ph type="pic" sz="quarter" idx="14"/>
          </p:nvPr>
        </p:nvPicPr>
        <p:blipFill>
          <a:blip r:embed="rId2"/>
          <a:srcRect t="-28830" b="-28830"/>
          <a:stretch>
            <a:fillRect/>
          </a:stretch>
        </p:blipFill>
        <p:spPr/>
      </p:pic>
      <p:sp>
        <p:nvSpPr>
          <p:cNvPr id="3" name="Titel 2"/>
          <p:cNvSpPr>
            <a:spLocks noGrp="1"/>
          </p:cNvSpPr>
          <p:nvPr>
            <p:ph type="title"/>
          </p:nvPr>
        </p:nvSpPr>
        <p:spPr/>
        <p:txBody>
          <a:bodyPr/>
          <a:lstStyle/>
          <a:p>
            <a:r>
              <a:rPr lang="nl-NL" dirty="0" smtClean="0"/>
              <a:t>25 jaar Beademing</a:t>
            </a:r>
            <a:endParaRPr lang="nl-NL" dirty="0"/>
          </a:p>
        </p:txBody>
      </p:sp>
      <p:sp>
        <p:nvSpPr>
          <p:cNvPr id="4" name="Tijdelijke aanduiding voor inhoud 3"/>
          <p:cNvSpPr>
            <a:spLocks noGrp="1"/>
          </p:cNvSpPr>
          <p:nvPr>
            <p:ph idx="1"/>
          </p:nvPr>
        </p:nvSpPr>
        <p:spPr/>
        <p:txBody>
          <a:bodyPr/>
          <a:lstStyle/>
          <a:p>
            <a:r>
              <a:rPr lang="nl-NL" dirty="0" smtClean="0"/>
              <a:t>Hoog Intensieve Zorg afdeling</a:t>
            </a:r>
          </a:p>
          <a:p>
            <a:r>
              <a:rPr lang="nl-NL" dirty="0" smtClean="0"/>
              <a:t>Voorbereiden op </a:t>
            </a:r>
            <a:r>
              <a:rPr lang="nl-NL" dirty="0" err="1" smtClean="0"/>
              <a:t>thuiswonen</a:t>
            </a:r>
            <a:r>
              <a:rPr lang="nl-NL" dirty="0" smtClean="0"/>
              <a:t> voor </a:t>
            </a:r>
            <a:r>
              <a:rPr lang="nl-NL" dirty="0" err="1" smtClean="0"/>
              <a:t>uitgerevalideerden</a:t>
            </a:r>
            <a:endParaRPr lang="nl-NL" dirty="0"/>
          </a:p>
        </p:txBody>
      </p:sp>
      <p:sp>
        <p:nvSpPr>
          <p:cNvPr id="5" name="Tijdelijke aanduiding voor tekst 4"/>
          <p:cNvSpPr>
            <a:spLocks noGrp="1"/>
          </p:cNvSpPr>
          <p:nvPr>
            <p:ph type="body" sz="quarter" idx="13"/>
          </p:nvPr>
        </p:nvSpPr>
        <p:spPr/>
        <p:txBody>
          <a:bodyPr/>
          <a:lstStyle/>
          <a:p>
            <a:r>
              <a:rPr lang="nl-NL" dirty="0" smtClean="0"/>
              <a:t>Toekomst</a:t>
            </a:r>
            <a:endParaRPr lang="nl-NL" dirty="0"/>
          </a:p>
        </p:txBody>
      </p:sp>
    </p:spTree>
    <p:extLst>
      <p:ext uri="{BB962C8B-B14F-4D97-AF65-F5344CB8AC3E}">
        <p14:creationId xmlns:p14="http://schemas.microsoft.com/office/powerpoint/2010/main" val="180817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pic>
        <p:nvPicPr>
          <p:cNvPr id="3" name="Afbeelding 2" descr="canule.jpg"/>
          <p:cNvPicPr>
            <a:picLocks noChangeAspect="1"/>
          </p:cNvPicPr>
          <p:nvPr/>
        </p:nvPicPr>
        <p:blipFill>
          <a:blip r:embed="rId2"/>
          <a:stretch>
            <a:fillRect/>
          </a:stretch>
        </p:blipFill>
        <p:spPr>
          <a:xfrm rot="464513">
            <a:off x="-92623" y="-93283"/>
            <a:ext cx="2664651" cy="1146742"/>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683" y="1880006"/>
            <a:ext cx="1231789" cy="120052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88273">
            <a:off x="5530014" y="873089"/>
            <a:ext cx="3295650" cy="1042988"/>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66480">
            <a:off x="-96222" y="814999"/>
            <a:ext cx="5470181" cy="3078140"/>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83754">
            <a:off x="4809051" y="2773559"/>
            <a:ext cx="4267200" cy="1819656"/>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66222">
            <a:off x="5279119" y="1764529"/>
            <a:ext cx="2686050" cy="1278731"/>
          </a:xfrm>
          <a:prstGeom prst="rect">
            <a:avLst/>
          </a:prstGeom>
        </p:spPr>
      </p:pic>
      <p:pic>
        <p:nvPicPr>
          <p:cNvPr id="10" name="Afbeelding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4722">
            <a:off x="1902317" y="3798823"/>
            <a:ext cx="4579365" cy="1373810"/>
          </a:xfrm>
          <a:prstGeom prst="rect">
            <a:avLst/>
          </a:prstGeom>
        </p:spPr>
      </p:pic>
      <p:pic>
        <p:nvPicPr>
          <p:cNvPr id="12" name="Afbeelding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247605">
            <a:off x="5079138" y="4010057"/>
            <a:ext cx="2371725" cy="1450181"/>
          </a:xfrm>
          <a:prstGeom prst="rect">
            <a:avLst/>
          </a:prstGeom>
        </p:spPr>
      </p:pic>
      <p:pic>
        <p:nvPicPr>
          <p:cNvPr id="13" name="Afbeelding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57723">
            <a:off x="2066508" y="-96716"/>
            <a:ext cx="2847975" cy="1200150"/>
          </a:xfrm>
          <a:prstGeom prst="rect">
            <a:avLst/>
          </a:prstGeom>
        </p:spPr>
      </p:pic>
      <p:pic>
        <p:nvPicPr>
          <p:cNvPr id="14" name="Afbeelding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222802">
            <a:off x="-384208" y="3933130"/>
            <a:ext cx="3746369" cy="1367425"/>
          </a:xfrm>
          <a:prstGeom prst="rect">
            <a:avLst/>
          </a:prstGeom>
        </p:spPr>
      </p:pic>
    </p:spTree>
    <p:extLst>
      <p:ext uri="{BB962C8B-B14F-4D97-AF65-F5344CB8AC3E}">
        <p14:creationId xmlns:p14="http://schemas.microsoft.com/office/powerpoint/2010/main" val="797052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4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26800"/>
            <a:ext cx="6118448" cy="648000"/>
          </a:xfrm>
        </p:spPr>
        <p:txBody>
          <a:bodyPr/>
          <a:lstStyle/>
          <a:p>
            <a:r>
              <a:rPr lang="nl-NL" sz="2800" i="1" dirty="0" smtClean="0">
                <a:solidFill>
                  <a:srgbClr val="9BBB59">
                    <a:lumMod val="50000"/>
                  </a:srgbClr>
                </a:solidFill>
              </a:rPr>
              <a:t/>
            </a:r>
            <a:br>
              <a:rPr lang="nl-NL" sz="2800" i="1" dirty="0" smtClean="0">
                <a:solidFill>
                  <a:srgbClr val="9BBB59">
                    <a:lumMod val="50000"/>
                  </a:srgbClr>
                </a:solidFill>
              </a:rPr>
            </a:br>
            <a:r>
              <a:rPr lang="nl-NL" sz="2800" i="1" dirty="0">
                <a:solidFill>
                  <a:srgbClr val="9BBB59">
                    <a:lumMod val="50000"/>
                  </a:srgbClr>
                </a:solidFill>
              </a:rPr>
              <a:t/>
            </a:r>
            <a:br>
              <a:rPr lang="nl-NL" sz="2800" i="1" dirty="0">
                <a:solidFill>
                  <a:srgbClr val="9BBB59">
                    <a:lumMod val="50000"/>
                  </a:srgbClr>
                </a:solidFill>
              </a:rPr>
            </a:br>
            <a:r>
              <a:rPr lang="nl-NL" sz="2800" i="1" dirty="0" smtClean="0">
                <a:solidFill>
                  <a:srgbClr val="9BBB59">
                    <a:lumMod val="50000"/>
                  </a:srgbClr>
                </a:solidFill>
              </a:rPr>
              <a:t/>
            </a:r>
            <a:br>
              <a:rPr lang="nl-NL" sz="2800" i="1" dirty="0" smtClean="0">
                <a:solidFill>
                  <a:srgbClr val="9BBB59">
                    <a:lumMod val="50000"/>
                  </a:srgbClr>
                </a:solidFill>
              </a:rPr>
            </a:br>
            <a:r>
              <a:rPr lang="nl-NL" sz="2800" i="1" dirty="0">
                <a:solidFill>
                  <a:srgbClr val="9BBB59">
                    <a:lumMod val="50000"/>
                  </a:srgbClr>
                </a:solidFill>
              </a:rPr>
              <a:t/>
            </a:r>
            <a:br>
              <a:rPr lang="nl-NL" sz="2800" i="1" dirty="0">
                <a:solidFill>
                  <a:srgbClr val="9BBB59">
                    <a:lumMod val="50000"/>
                  </a:srgbClr>
                </a:solidFill>
              </a:rPr>
            </a:br>
            <a:r>
              <a:rPr lang="nl-NL" sz="2800" i="1" dirty="0" smtClean="0">
                <a:solidFill>
                  <a:srgbClr val="9BBB59">
                    <a:lumMod val="50000"/>
                  </a:srgbClr>
                </a:solidFill>
              </a:rPr>
              <a:t>Hoog </a:t>
            </a:r>
            <a:r>
              <a:rPr lang="nl-NL" sz="2800" i="1" dirty="0">
                <a:solidFill>
                  <a:srgbClr val="9BBB59">
                    <a:lumMod val="50000"/>
                  </a:srgbClr>
                </a:solidFill>
              </a:rPr>
              <a:t>Intensieve Somatische Zorg regio Zuidoost Brabant </a:t>
            </a:r>
            <a:endParaRPr lang="nl-NL" dirty="0"/>
          </a:p>
        </p:txBody>
      </p:sp>
      <p:sp>
        <p:nvSpPr>
          <p:cNvPr id="3" name="Ondertitel 2"/>
          <p:cNvSpPr>
            <a:spLocks noGrp="1"/>
          </p:cNvSpPr>
          <p:nvPr>
            <p:ph type="subTitle" idx="1"/>
          </p:nvPr>
        </p:nvSpPr>
        <p:spPr>
          <a:xfrm>
            <a:off x="697832" y="987574"/>
            <a:ext cx="5758408" cy="602119"/>
          </a:xfrm>
        </p:spPr>
        <p:txBody>
          <a:bodyPr/>
          <a:lstStyle/>
          <a:p>
            <a:endParaRPr lang="nl-NL" b="1" dirty="0" smtClean="0"/>
          </a:p>
          <a:p>
            <a:endParaRPr lang="nl-NL" b="1" dirty="0"/>
          </a:p>
          <a:p>
            <a:endParaRPr lang="nl-NL" b="1" dirty="0" smtClean="0"/>
          </a:p>
          <a:p>
            <a:endParaRPr lang="nl-NL" b="1" dirty="0"/>
          </a:p>
          <a:p>
            <a:endParaRPr lang="nl-NL" b="1" dirty="0" smtClean="0"/>
          </a:p>
          <a:p>
            <a:endParaRPr lang="nl-NL" b="1" dirty="0"/>
          </a:p>
          <a:p>
            <a:r>
              <a:rPr lang="nl-NL" b="1" dirty="0" smtClean="0"/>
              <a:t>Samen </a:t>
            </a:r>
            <a:r>
              <a:rPr lang="nl-NL" b="1" dirty="0"/>
              <a:t>staan en maken we ons sterk</a:t>
            </a:r>
          </a:p>
          <a:p>
            <a:endParaRPr lang="nl-NL" dirty="0" smtClean="0"/>
          </a:p>
          <a:p>
            <a:endParaRPr lang="nl-NL" dirty="0"/>
          </a:p>
          <a:p>
            <a:endParaRPr lang="nl-NL" dirty="0" smtClean="0"/>
          </a:p>
          <a:p>
            <a:pPr lvl="0"/>
            <a:r>
              <a:rPr lang="nl-NL" dirty="0">
                <a:solidFill>
                  <a:srgbClr val="521C78"/>
                </a:solidFill>
              </a:rPr>
              <a:t>Projectgroep Hoog Intensieve Somatische Zorg</a:t>
            </a:r>
          </a:p>
          <a:p>
            <a:endParaRPr lang="nl-NL" dirty="0"/>
          </a:p>
        </p:txBody>
      </p:sp>
    </p:spTree>
    <p:extLst>
      <p:ext uri="{BB962C8B-B14F-4D97-AF65-F5344CB8AC3E}">
        <p14:creationId xmlns:p14="http://schemas.microsoft.com/office/powerpoint/2010/main" val="175834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Agenda </a:t>
            </a:r>
            <a:endParaRPr lang="nl-NL" dirty="0"/>
          </a:p>
        </p:txBody>
      </p:sp>
      <p:sp>
        <p:nvSpPr>
          <p:cNvPr id="18" name="Tijdelijke aanduiding voor inhoud 17"/>
          <p:cNvSpPr>
            <a:spLocks noGrp="1"/>
          </p:cNvSpPr>
          <p:nvPr>
            <p:ph sz="half" idx="2"/>
          </p:nvPr>
        </p:nvSpPr>
        <p:spPr/>
        <p:txBody>
          <a:bodyPr/>
          <a:lstStyle/>
          <a:p>
            <a:r>
              <a:rPr lang="nl-NL" dirty="0" smtClean="0"/>
              <a:t>Welkom /opening </a:t>
            </a:r>
          </a:p>
          <a:p>
            <a:r>
              <a:rPr lang="nl-NL" dirty="0" smtClean="0"/>
              <a:t>Filmpje Beademing zorg Landrijt.</a:t>
            </a:r>
          </a:p>
          <a:p>
            <a:r>
              <a:rPr lang="nl-NL" dirty="0" smtClean="0"/>
              <a:t>Aanleiding Start HISZ.</a:t>
            </a:r>
          </a:p>
          <a:p>
            <a:r>
              <a:rPr lang="nl-NL" dirty="0" smtClean="0"/>
              <a:t>Wat hebben we gedaan ?</a:t>
            </a:r>
          </a:p>
          <a:p>
            <a:r>
              <a:rPr lang="nl-NL" dirty="0" smtClean="0"/>
              <a:t>Stand van zaken tot nu toe.</a:t>
            </a:r>
          </a:p>
          <a:p>
            <a:r>
              <a:rPr lang="nl-NL" dirty="0" smtClean="0"/>
              <a:t>Toekomst HISZ</a:t>
            </a:r>
          </a:p>
          <a:p>
            <a:r>
              <a:rPr lang="nl-NL" dirty="0" smtClean="0"/>
              <a:t>Vragen / sluiting.</a:t>
            </a:r>
          </a:p>
          <a:p>
            <a:endParaRPr lang="nl-NL" dirty="0"/>
          </a:p>
        </p:txBody>
      </p:sp>
    </p:spTree>
    <p:extLst>
      <p:ext uri="{BB962C8B-B14F-4D97-AF65-F5344CB8AC3E}">
        <p14:creationId xmlns:p14="http://schemas.microsoft.com/office/powerpoint/2010/main" val="156645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Filmpje </a:t>
            </a:r>
            <a:endParaRPr lang="nl-NL" dirty="0"/>
          </a:p>
        </p:txBody>
      </p:sp>
      <p:sp>
        <p:nvSpPr>
          <p:cNvPr id="3" name="Tijdelijke aanduiding voor inhoud 2"/>
          <p:cNvSpPr>
            <a:spLocks noGrp="1"/>
          </p:cNvSpPr>
          <p:nvPr>
            <p:ph sz="half" idx="2"/>
          </p:nvPr>
        </p:nvSpPr>
        <p:spPr/>
        <p:txBody>
          <a:bodyPr/>
          <a:lstStyle/>
          <a:p>
            <a:pPr marL="0" indent="0">
              <a:buNone/>
            </a:pPr>
            <a:r>
              <a:rPr lang="nl-NL" dirty="0" smtClean="0">
                <a:hlinkClick r:id="rId2"/>
              </a:rPr>
              <a:t>2019 </a:t>
            </a:r>
            <a:r>
              <a:rPr lang="nl-NL" dirty="0">
                <a:hlinkClick r:id="rId2"/>
              </a:rPr>
              <a:t>- Afl. 16 Archipel - YouTube</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2460625"/>
            <a:ext cx="576103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19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26800"/>
            <a:ext cx="6118448" cy="648000"/>
          </a:xfrm>
        </p:spPr>
        <p:txBody>
          <a:bodyPr/>
          <a:lstStyle/>
          <a:p>
            <a:r>
              <a:rPr lang="nl-NL" dirty="0" smtClean="0"/>
              <a:t>25 jaar beademingszorg</a:t>
            </a:r>
            <a:endParaRPr lang="nl-NL" dirty="0"/>
          </a:p>
        </p:txBody>
      </p:sp>
      <p:sp>
        <p:nvSpPr>
          <p:cNvPr id="3" name="Ondertitel 2"/>
          <p:cNvSpPr>
            <a:spLocks noGrp="1"/>
          </p:cNvSpPr>
          <p:nvPr>
            <p:ph type="subTitle" idx="1"/>
          </p:nvPr>
        </p:nvSpPr>
        <p:spPr>
          <a:xfrm>
            <a:off x="697832" y="987574"/>
            <a:ext cx="5758408" cy="602119"/>
          </a:xfrm>
        </p:spPr>
        <p:txBody>
          <a:bodyPr/>
          <a:lstStyle/>
          <a:p>
            <a:r>
              <a:rPr lang="nl-NL" dirty="0" smtClean="0"/>
              <a:t>Tijd voor een feestje</a:t>
            </a:r>
          </a:p>
          <a:p>
            <a:r>
              <a:rPr lang="nl-NL" dirty="0" smtClean="0"/>
              <a:t>dr. Marlène Chatrou, lid raad van bestuur</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1599641"/>
            <a:ext cx="6300192" cy="3543858"/>
          </a:xfrm>
          <a:prstGeom prst="rect">
            <a:avLst/>
          </a:prstGeom>
        </p:spPr>
      </p:pic>
    </p:spTree>
    <p:extLst>
      <p:ext uri="{BB962C8B-B14F-4D97-AF65-F5344CB8AC3E}">
        <p14:creationId xmlns:p14="http://schemas.microsoft.com/office/powerpoint/2010/main" val="296523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hebben we gedaan bij start HISZ</a:t>
            </a:r>
            <a:endParaRPr lang="nl-NL" dirty="0"/>
          </a:p>
        </p:txBody>
      </p:sp>
      <p:sp>
        <p:nvSpPr>
          <p:cNvPr id="3" name="Tijdelijke aanduiding voor inhoud 2"/>
          <p:cNvSpPr>
            <a:spLocks noGrp="1"/>
          </p:cNvSpPr>
          <p:nvPr>
            <p:ph sz="half" idx="2"/>
          </p:nvPr>
        </p:nvSpPr>
        <p:spPr/>
        <p:txBody>
          <a:bodyPr/>
          <a:lstStyle/>
          <a:p>
            <a:r>
              <a:rPr lang="nl-NL" dirty="0" smtClean="0"/>
              <a:t> </a:t>
            </a:r>
            <a:r>
              <a:rPr lang="nl-NL" sz="1200" dirty="0" smtClean="0"/>
              <a:t>Addendum met CZ zorgkantoor </a:t>
            </a:r>
            <a:endParaRPr lang="nl-NL" sz="1200" dirty="0"/>
          </a:p>
          <a:p>
            <a:pPr>
              <a:buFontTx/>
              <a:buChar char="-"/>
            </a:pPr>
            <a:r>
              <a:rPr lang="nl-NL" sz="1200" dirty="0" smtClean="0"/>
              <a:t>Business plan gemaakt </a:t>
            </a:r>
          </a:p>
          <a:p>
            <a:pPr>
              <a:buFontTx/>
              <a:buChar char="-"/>
            </a:pPr>
            <a:r>
              <a:rPr lang="nl-NL" sz="1200" dirty="0" smtClean="0"/>
              <a:t>Visie plan geschreven voor de afdeling </a:t>
            </a:r>
          </a:p>
          <a:p>
            <a:pPr>
              <a:buFontTx/>
              <a:buChar char="-"/>
            </a:pPr>
            <a:r>
              <a:rPr lang="nl-NL" sz="1200" dirty="0" smtClean="0"/>
              <a:t>Projectplan geschreven </a:t>
            </a:r>
          </a:p>
          <a:p>
            <a:pPr>
              <a:buFontTx/>
              <a:buChar char="-"/>
            </a:pPr>
            <a:r>
              <a:rPr lang="nl-NL" sz="1200" dirty="0" smtClean="0"/>
              <a:t>Veld onderzoek regio ( Welke ziektebeelden )</a:t>
            </a:r>
            <a:endParaRPr lang="nl-NL" sz="1200" dirty="0"/>
          </a:p>
          <a:p>
            <a:pPr>
              <a:buFontTx/>
              <a:buChar char="-"/>
            </a:pPr>
            <a:r>
              <a:rPr lang="nl-NL" sz="1200" dirty="0"/>
              <a:t>CCE </a:t>
            </a:r>
            <a:r>
              <a:rPr lang="nl-NL" sz="1200" dirty="0" smtClean="0"/>
              <a:t>traject ingezet </a:t>
            </a:r>
            <a:endParaRPr lang="nl-NL" sz="1200" dirty="0"/>
          </a:p>
          <a:p>
            <a:pPr>
              <a:buFontTx/>
              <a:buChar char="-"/>
            </a:pPr>
            <a:r>
              <a:rPr lang="nl-NL" sz="1200" dirty="0"/>
              <a:t>Kwaliteit van de </a:t>
            </a:r>
            <a:r>
              <a:rPr lang="nl-NL" sz="1200" dirty="0" smtClean="0"/>
              <a:t>afdeling gemeten </a:t>
            </a:r>
          </a:p>
          <a:p>
            <a:pPr>
              <a:buFontTx/>
              <a:buChar char="-"/>
            </a:pPr>
            <a:r>
              <a:rPr lang="nl-NL" sz="1200" dirty="0" smtClean="0"/>
              <a:t>Team gevraagd over betrokkenheid. </a:t>
            </a:r>
            <a:endParaRPr lang="nl-NL" sz="1200" dirty="0"/>
          </a:p>
          <a:p>
            <a:pPr>
              <a:buFontTx/>
              <a:buChar char="-"/>
            </a:pPr>
            <a:r>
              <a:rPr lang="nl-NL" sz="1200" dirty="0"/>
              <a:t>Overzicht </a:t>
            </a:r>
            <a:r>
              <a:rPr lang="nl-NL" sz="1200" dirty="0" smtClean="0"/>
              <a:t>bezetting( min /max)</a:t>
            </a:r>
            <a:endParaRPr lang="nl-NL" sz="1200" dirty="0"/>
          </a:p>
          <a:p>
            <a:pPr>
              <a:buFontTx/>
              <a:buChar char="-"/>
            </a:pPr>
            <a:r>
              <a:rPr lang="nl-NL" sz="1200" dirty="0"/>
              <a:t>Huidige indicaties (4 meerzorg en 4 beademing - invasief</a:t>
            </a:r>
            <a:r>
              <a:rPr lang="nl-NL" sz="1200" dirty="0" smtClean="0"/>
              <a:t>)</a:t>
            </a:r>
          </a:p>
          <a:p>
            <a:pPr>
              <a:buFontTx/>
              <a:buChar char="-"/>
            </a:pPr>
            <a:r>
              <a:rPr lang="nl-NL" sz="1200" dirty="0" smtClean="0"/>
              <a:t>Samenwerking CTB vergroot </a:t>
            </a:r>
          </a:p>
          <a:p>
            <a:r>
              <a:rPr lang="nl-NL" sz="1200" dirty="0" smtClean="0"/>
              <a:t>Scholing geregeld </a:t>
            </a:r>
          </a:p>
          <a:p>
            <a:r>
              <a:rPr lang="nl-NL" sz="1200" dirty="0" smtClean="0"/>
              <a:t>Werving opgestart voor deze specifieke doelgroep</a:t>
            </a:r>
          </a:p>
          <a:p>
            <a:r>
              <a:rPr lang="nl-NL" sz="1200" dirty="0" smtClean="0"/>
              <a:t>Financiering 2020 </a:t>
            </a:r>
            <a:r>
              <a:rPr lang="nl-NL" sz="1200" dirty="0"/>
              <a:t>en verder</a:t>
            </a:r>
          </a:p>
          <a:p>
            <a:r>
              <a:rPr lang="nl-NL" sz="1200" dirty="0" smtClean="0"/>
              <a:t>Eerst gestart met toeslagen en meerzorg </a:t>
            </a:r>
            <a:endParaRPr lang="nl-NL" sz="1200" dirty="0"/>
          </a:p>
        </p:txBody>
      </p:sp>
    </p:spTree>
    <p:extLst>
      <p:ext uri="{BB962C8B-B14F-4D97-AF65-F5344CB8AC3E}">
        <p14:creationId xmlns:p14="http://schemas.microsoft.com/office/powerpoint/2010/main" val="226014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Inzet CCE</a:t>
            </a:r>
            <a:endParaRPr lang="nl-NL" dirty="0"/>
          </a:p>
        </p:txBody>
      </p:sp>
      <p:sp>
        <p:nvSpPr>
          <p:cNvPr id="3" name="Tijdelijke aanduiding voor inhoud 2"/>
          <p:cNvSpPr>
            <a:spLocks noGrp="1"/>
          </p:cNvSpPr>
          <p:nvPr>
            <p:ph sz="half" idx="2"/>
          </p:nvPr>
        </p:nvSpPr>
        <p:spPr/>
        <p:txBody>
          <a:bodyPr/>
          <a:lstStyle/>
          <a:p>
            <a:pPr marL="0" indent="0">
              <a:buNone/>
            </a:pPr>
            <a:r>
              <a:rPr lang="nl-NL" sz="1600" u="sng" dirty="0"/>
              <a:t>CCE</a:t>
            </a:r>
          </a:p>
          <a:p>
            <a:pPr marL="0" indent="0">
              <a:buNone/>
            </a:pPr>
            <a:r>
              <a:rPr lang="nl-NL" sz="1600" i="1" dirty="0"/>
              <a:t>Addendum</a:t>
            </a:r>
          </a:p>
          <a:p>
            <a:pPr marL="0" indent="0">
              <a:buNone/>
            </a:pPr>
            <a:r>
              <a:rPr lang="nl-NL" sz="1600" dirty="0"/>
              <a:t>Evaluatie CCE: onderzoek efficiënter inrichten afdeling (kwaliteitsverbetering en verduurzaming)</a:t>
            </a:r>
          </a:p>
          <a:p>
            <a:pPr marL="0" indent="0">
              <a:buNone/>
            </a:pPr>
            <a:r>
              <a:rPr lang="nl-NL" sz="1600" i="1" dirty="0"/>
              <a:t>Resultaat</a:t>
            </a:r>
          </a:p>
          <a:p>
            <a:pPr marL="0" indent="0">
              <a:buNone/>
            </a:pPr>
            <a:r>
              <a:rPr lang="nl-NL" sz="1600" dirty="0"/>
              <a:t>Beeldvorming op drie gebieden aan de hand van individuele gesprekken CCE met alle medewerkers</a:t>
            </a:r>
            <a:br>
              <a:rPr lang="nl-NL" sz="1600" dirty="0"/>
            </a:br>
            <a:r>
              <a:rPr lang="nl-NL" sz="1600" dirty="0"/>
              <a:t>1. Huidige situatie </a:t>
            </a:r>
            <a:r>
              <a:rPr lang="nl-NL" sz="1600" dirty="0" smtClean="0"/>
              <a:t>met </a:t>
            </a:r>
            <a:r>
              <a:rPr lang="nl-NL" sz="1600" dirty="0"/>
              <a:t>betrekking tot doelgroep en zorgvraag interventies</a:t>
            </a:r>
            <a:br>
              <a:rPr lang="nl-NL" sz="1600" dirty="0"/>
            </a:br>
            <a:r>
              <a:rPr lang="nl-NL" sz="1600" dirty="0"/>
              <a:t>2. Teamsamenwerking</a:t>
            </a:r>
            <a:br>
              <a:rPr lang="nl-NL" sz="1600" dirty="0"/>
            </a:br>
            <a:r>
              <a:rPr lang="nl-NL" sz="1600" dirty="0"/>
              <a:t>3. Ideeën voor verbetering</a:t>
            </a:r>
          </a:p>
          <a:p>
            <a:pPr marL="0" indent="0">
              <a:buNone/>
            </a:pPr>
            <a:r>
              <a:rPr lang="nl-NL" sz="1600" dirty="0"/>
              <a:t>Er heeft een terugkoppeling naar het team plaatsgevonden vanuit het CCE </a:t>
            </a:r>
            <a:r>
              <a:rPr lang="nl-NL" sz="1600" dirty="0" smtClean="0"/>
              <a:t>. </a:t>
            </a:r>
            <a:r>
              <a:rPr lang="nl-NL" sz="1600" dirty="0"/>
              <a:t>Doel waar het team mee aan de slag gaat is het verbeteren van de teamsamenwerking. In eerste instantie gebeurt dit met de teamcoach mogelijk wordt het CCE later nog weer ingevlogen. De start van de teambuilding vindt plaats </a:t>
            </a:r>
            <a:r>
              <a:rPr lang="nl-NL" sz="1600" dirty="0" smtClean="0"/>
              <a:t>samen met teamcoach van de afdeling.</a:t>
            </a:r>
            <a:endParaRPr lang="nl-NL" sz="1600" dirty="0"/>
          </a:p>
          <a:p>
            <a:endParaRPr lang="nl-NL" sz="1600" dirty="0"/>
          </a:p>
        </p:txBody>
      </p:sp>
    </p:spTree>
    <p:extLst>
      <p:ext uri="{BB962C8B-B14F-4D97-AF65-F5344CB8AC3E}">
        <p14:creationId xmlns:p14="http://schemas.microsoft.com/office/powerpoint/2010/main" val="129222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Stand van zaken expertise centrum</a:t>
            </a:r>
          </a:p>
        </p:txBody>
      </p:sp>
      <p:sp>
        <p:nvSpPr>
          <p:cNvPr id="3" name="Tijdelijke aanduiding voor inhoud 2"/>
          <p:cNvSpPr>
            <a:spLocks noGrp="1"/>
          </p:cNvSpPr>
          <p:nvPr>
            <p:ph sz="half" idx="2"/>
          </p:nvPr>
        </p:nvSpPr>
        <p:spPr/>
        <p:txBody>
          <a:bodyPr/>
          <a:lstStyle/>
          <a:p>
            <a:r>
              <a:rPr lang="nl-NL" sz="1200" dirty="0"/>
              <a:t>Proces is in beeld, tot stand gekomen samen met afdeling HISZ. Deelprocessen beschreven</a:t>
            </a:r>
          </a:p>
          <a:p>
            <a:pPr>
              <a:buFontTx/>
              <a:buChar char="-"/>
            </a:pPr>
            <a:r>
              <a:rPr lang="nl-NL" sz="1200" dirty="0" smtClean="0"/>
              <a:t>Afdeling op orde</a:t>
            </a:r>
            <a:endParaRPr lang="nl-NL" sz="1200" dirty="0"/>
          </a:p>
          <a:p>
            <a:pPr>
              <a:buFontTx/>
              <a:buChar char="-"/>
            </a:pPr>
            <a:r>
              <a:rPr lang="nl-NL" sz="1200" dirty="0"/>
              <a:t>Inzetten van formatie (reguliere zorg / thuis)</a:t>
            </a:r>
          </a:p>
          <a:p>
            <a:pPr>
              <a:buFontTx/>
              <a:buChar char="-"/>
            </a:pPr>
            <a:r>
              <a:rPr lang="nl-NL" sz="1200" dirty="0"/>
              <a:t>Samenwerking met Zuidzorg </a:t>
            </a:r>
            <a:r>
              <a:rPr lang="nl-NL" sz="1200" dirty="0" smtClean="0"/>
              <a:t>Thuiszorg / Archipel Thuis opgepakt</a:t>
            </a:r>
            <a:endParaRPr lang="nl-NL" sz="1200" dirty="0"/>
          </a:p>
          <a:p>
            <a:pPr>
              <a:buFontTx/>
              <a:buChar char="-"/>
            </a:pPr>
            <a:r>
              <a:rPr lang="nl-NL" sz="1200" dirty="0" smtClean="0"/>
              <a:t>Veldnorm/ richtlijnen : </a:t>
            </a:r>
            <a:r>
              <a:rPr lang="nl-NL" sz="1200" dirty="0"/>
              <a:t>CTB getoetst</a:t>
            </a:r>
          </a:p>
          <a:p>
            <a:r>
              <a:rPr lang="nl-NL" sz="1200" dirty="0"/>
              <a:t>Zichtbaarheid: </a:t>
            </a:r>
          </a:p>
          <a:p>
            <a:pPr>
              <a:buFontTx/>
              <a:buChar char="-"/>
            </a:pPr>
            <a:r>
              <a:rPr lang="nl-NL" sz="1200" dirty="0"/>
              <a:t>Film en flyer </a:t>
            </a:r>
            <a:r>
              <a:rPr lang="nl-NL" sz="1200" dirty="0" smtClean="0"/>
              <a:t>gemaakt</a:t>
            </a:r>
          </a:p>
          <a:p>
            <a:pPr>
              <a:buFontTx/>
              <a:buChar char="-"/>
            </a:pPr>
            <a:r>
              <a:rPr lang="nl-NL" sz="1200" dirty="0" smtClean="0"/>
              <a:t>Symposium </a:t>
            </a:r>
            <a:r>
              <a:rPr lang="nl-NL" sz="1200" dirty="0"/>
              <a:t>25 jaar Archipel </a:t>
            </a:r>
            <a:r>
              <a:rPr lang="nl-NL" sz="1200" dirty="0" smtClean="0"/>
              <a:t>beademingszorg</a:t>
            </a:r>
            <a:endParaRPr lang="nl-NL" sz="1200" dirty="0"/>
          </a:p>
          <a:p>
            <a:pPr>
              <a:buFontTx/>
              <a:buChar char="-"/>
            </a:pPr>
            <a:r>
              <a:rPr lang="nl-NL" sz="1200" dirty="0"/>
              <a:t>Aanmelding </a:t>
            </a:r>
            <a:r>
              <a:rPr lang="nl-NL" sz="1200" dirty="0" smtClean="0"/>
              <a:t>VCSA</a:t>
            </a:r>
          </a:p>
          <a:p>
            <a:pPr>
              <a:buFontTx/>
              <a:buChar char="-"/>
            </a:pPr>
            <a:r>
              <a:rPr lang="nl-NL" sz="1200" dirty="0" smtClean="0"/>
              <a:t>Scholen bezoeken ( Summa/ </a:t>
            </a:r>
            <a:r>
              <a:rPr lang="nl-NL" sz="1200" dirty="0" err="1" smtClean="0"/>
              <a:t>Fontys</a:t>
            </a:r>
            <a:r>
              <a:rPr lang="nl-NL" sz="1200" dirty="0" smtClean="0"/>
              <a:t>)</a:t>
            </a:r>
            <a:endParaRPr lang="nl-NL" sz="1200" dirty="0"/>
          </a:p>
          <a:p>
            <a:r>
              <a:rPr lang="nl-NL" sz="1200" dirty="0"/>
              <a:t>Samenwerkingsovereenkomst CTB in concept </a:t>
            </a:r>
            <a:r>
              <a:rPr lang="nl-NL" sz="1200" dirty="0" smtClean="0"/>
              <a:t>afgerond.( wordt vervolgd)</a:t>
            </a:r>
          </a:p>
          <a:p>
            <a:r>
              <a:rPr lang="nl-NL" sz="1200" dirty="0" smtClean="0"/>
              <a:t>Scholing op orde voor medewerkers, samen met achterwacht andere afdeling en AVT.</a:t>
            </a:r>
          </a:p>
          <a:p>
            <a:r>
              <a:rPr lang="nl-NL" sz="1200" dirty="0" smtClean="0"/>
              <a:t>Stroomschema gemaakt van inhuizing en wie /wat doet.</a:t>
            </a:r>
            <a:endParaRPr lang="nl-NL" sz="1200" dirty="0"/>
          </a:p>
          <a:p>
            <a:pPr marL="0" indent="0">
              <a:buNone/>
            </a:pPr>
            <a:endParaRPr lang="nl-NL" sz="1200" dirty="0"/>
          </a:p>
          <a:p>
            <a:endParaRPr lang="nl-NL" dirty="0"/>
          </a:p>
        </p:txBody>
      </p:sp>
    </p:spTree>
    <p:extLst>
      <p:ext uri="{BB962C8B-B14F-4D97-AF65-F5344CB8AC3E}">
        <p14:creationId xmlns:p14="http://schemas.microsoft.com/office/powerpoint/2010/main" val="100581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t>Financiering 2022 en verder</a:t>
            </a:r>
            <a:endParaRPr lang="nl-NL" dirty="0"/>
          </a:p>
        </p:txBody>
      </p:sp>
      <p:sp>
        <p:nvSpPr>
          <p:cNvPr id="3" name="Tijdelijke aanduiding voor inhoud 2"/>
          <p:cNvSpPr>
            <a:spLocks noGrp="1"/>
          </p:cNvSpPr>
          <p:nvPr>
            <p:ph sz="half" idx="2"/>
          </p:nvPr>
        </p:nvSpPr>
        <p:spPr/>
        <p:txBody>
          <a:bodyPr/>
          <a:lstStyle/>
          <a:p>
            <a:r>
              <a:rPr lang="nl-NL" dirty="0"/>
              <a:t>Inbedden in structurele financiering WLZ </a:t>
            </a:r>
            <a:r>
              <a:rPr lang="nl-NL" dirty="0" smtClean="0"/>
              <a:t>Archipel</a:t>
            </a:r>
          </a:p>
          <a:p>
            <a:r>
              <a:rPr lang="nl-NL" dirty="0" smtClean="0"/>
              <a:t>Samenwerking CZ zorgkantoor vergroot i.v.m. financiën voor deze doelgroep.</a:t>
            </a:r>
            <a:endParaRPr lang="nl-NL" dirty="0"/>
          </a:p>
          <a:p>
            <a:r>
              <a:rPr lang="nl-NL" dirty="0"/>
              <a:t>Vertraging LVHC </a:t>
            </a:r>
            <a:r>
              <a:rPr lang="nl-NL" dirty="0" smtClean="0"/>
              <a:t>( laag volume hoog complex) doelgroep ontwikkeling </a:t>
            </a:r>
            <a:r>
              <a:rPr lang="nl-NL" dirty="0"/>
              <a:t>landelijk, tot dat een overgangsafspraak maken</a:t>
            </a:r>
          </a:p>
          <a:p>
            <a:r>
              <a:rPr lang="nl-NL" dirty="0"/>
              <a:t>Soortgelijke afspraak voor de komende 2 jaar, </a:t>
            </a:r>
            <a:r>
              <a:rPr lang="nl-NL" dirty="0" smtClean="0"/>
              <a:t>verlengd tot 2023</a:t>
            </a:r>
            <a:endParaRPr lang="nl-NL" dirty="0"/>
          </a:p>
          <a:p>
            <a:endParaRPr lang="nl-NL" dirty="0"/>
          </a:p>
        </p:txBody>
      </p:sp>
    </p:spTree>
    <p:extLst>
      <p:ext uri="{BB962C8B-B14F-4D97-AF65-F5344CB8AC3E}">
        <p14:creationId xmlns:p14="http://schemas.microsoft.com/office/powerpoint/2010/main" val="266343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Evaluatie </a:t>
            </a:r>
          </a:p>
        </p:txBody>
      </p:sp>
      <p:sp>
        <p:nvSpPr>
          <p:cNvPr id="3" name="Tijdelijke aanduiding voor inhoud 2"/>
          <p:cNvSpPr>
            <a:spLocks noGrp="1"/>
          </p:cNvSpPr>
          <p:nvPr>
            <p:ph sz="half" idx="2"/>
          </p:nvPr>
        </p:nvSpPr>
        <p:spPr/>
        <p:txBody>
          <a:bodyPr/>
          <a:lstStyle/>
          <a:p>
            <a:pPr marL="0" indent="0">
              <a:buNone/>
            </a:pPr>
            <a:r>
              <a:rPr lang="nl-NL" sz="1400" dirty="0"/>
              <a:t>Evaluatie kwaliteit van de afdeling</a:t>
            </a:r>
          </a:p>
          <a:p>
            <a:pPr marL="0" indent="0">
              <a:buNone/>
            </a:pPr>
            <a:endParaRPr lang="nl-NL" sz="1400" i="1" dirty="0"/>
          </a:p>
          <a:p>
            <a:pPr marL="0" indent="0">
              <a:buNone/>
            </a:pPr>
            <a:r>
              <a:rPr lang="nl-NL" sz="1400" dirty="0"/>
              <a:t>Zowel inzet personeel als kwaliteit van leven van de </a:t>
            </a:r>
            <a:r>
              <a:rPr lang="nl-NL" sz="1400" dirty="0" smtClean="0"/>
              <a:t>bewoners</a:t>
            </a:r>
            <a:endParaRPr lang="nl-NL" sz="1400" dirty="0"/>
          </a:p>
          <a:p>
            <a:pPr marL="0" indent="0">
              <a:buNone/>
            </a:pPr>
            <a:endParaRPr lang="nl-NL" dirty="0"/>
          </a:p>
          <a:p>
            <a:pPr marL="0" indent="0">
              <a:buNone/>
            </a:pPr>
            <a:r>
              <a:rPr lang="nl-NL" sz="1200" i="1" dirty="0" smtClean="0"/>
              <a:t>Resultaat</a:t>
            </a:r>
            <a:endParaRPr lang="nl-NL" sz="1200" i="1" dirty="0"/>
          </a:p>
          <a:p>
            <a:pPr marL="0" indent="0">
              <a:buNone/>
            </a:pPr>
            <a:r>
              <a:rPr lang="nl-NL" sz="1200" dirty="0"/>
              <a:t>Evaluatie met bewoners </a:t>
            </a:r>
            <a:r>
              <a:rPr lang="nl-NL" sz="1200" dirty="0" smtClean="0"/>
              <a:t>, nauw betrokken bij afdeling gebeuren.</a:t>
            </a:r>
            <a:endParaRPr lang="nl-NL" sz="1200" dirty="0"/>
          </a:p>
          <a:p>
            <a:pPr>
              <a:buFontTx/>
              <a:buChar char="-"/>
            </a:pPr>
            <a:r>
              <a:rPr lang="nl-NL" sz="1200" dirty="0"/>
              <a:t>De formatie is op orde </a:t>
            </a:r>
          </a:p>
          <a:p>
            <a:pPr>
              <a:buFontTx/>
              <a:buChar char="-"/>
            </a:pPr>
            <a:r>
              <a:rPr lang="nl-NL" sz="1200" dirty="0"/>
              <a:t>Bewoners vinden het prettig op de afdeling en zijn tevreden over de verleende zorg</a:t>
            </a:r>
          </a:p>
          <a:p>
            <a:pPr>
              <a:buFontTx/>
              <a:buChar char="-"/>
            </a:pPr>
            <a:r>
              <a:rPr lang="nl-NL" sz="1200" dirty="0"/>
              <a:t>M</a:t>
            </a:r>
            <a:r>
              <a:rPr lang="nl-NL" sz="1200" dirty="0" smtClean="0"/>
              <a:t>eer woonondersteuners aanwezig i.vm welzijn vergroot .( samen koken )</a:t>
            </a:r>
            <a:endParaRPr lang="nl-NL" sz="1200" dirty="0"/>
          </a:p>
          <a:p>
            <a:pPr>
              <a:buFontTx/>
              <a:buChar char="-"/>
            </a:pPr>
            <a:r>
              <a:rPr lang="nl-NL" sz="1200" dirty="0"/>
              <a:t>Mooie ruime appartementen en veel eigen regie</a:t>
            </a:r>
          </a:p>
          <a:p>
            <a:pPr>
              <a:buFontTx/>
              <a:buChar char="-"/>
            </a:pPr>
            <a:r>
              <a:rPr lang="nl-NL" sz="1200" dirty="0" smtClean="0"/>
              <a:t>Woonondersteuner </a:t>
            </a:r>
            <a:r>
              <a:rPr lang="nl-NL" sz="1200" dirty="0"/>
              <a:t>aanwezig op de afdeling, wordt als positief ervaren</a:t>
            </a:r>
          </a:p>
          <a:p>
            <a:pPr>
              <a:buFontTx/>
              <a:buChar char="-"/>
            </a:pPr>
            <a:r>
              <a:rPr lang="nl-NL" sz="1200" dirty="0" smtClean="0"/>
              <a:t>Medewerkers/behandelaren </a:t>
            </a:r>
            <a:r>
              <a:rPr lang="nl-NL" sz="1200" dirty="0"/>
              <a:t>zijn prettig in de omgang en </a:t>
            </a:r>
            <a:r>
              <a:rPr lang="nl-NL" sz="1200" dirty="0" smtClean="0"/>
              <a:t>kundig.</a:t>
            </a:r>
            <a:endParaRPr lang="nl-NL" sz="1200" dirty="0"/>
          </a:p>
          <a:p>
            <a:pPr>
              <a:buFontTx/>
              <a:buChar char="-"/>
            </a:pPr>
            <a:r>
              <a:rPr lang="nl-NL" sz="1200" dirty="0"/>
              <a:t>Aandacht voor feestdagen en fijne </a:t>
            </a:r>
            <a:r>
              <a:rPr lang="nl-NL" sz="1200" dirty="0" smtClean="0"/>
              <a:t>inrichting passend bij de doelgroep.</a:t>
            </a:r>
            <a:endParaRPr lang="nl-NL" sz="1200" dirty="0"/>
          </a:p>
          <a:p>
            <a:pPr>
              <a:buFontTx/>
              <a:buChar char="-"/>
            </a:pPr>
            <a:r>
              <a:rPr lang="nl-NL" sz="1200" dirty="0" smtClean="0"/>
              <a:t>Bewoners geven </a:t>
            </a:r>
            <a:r>
              <a:rPr lang="nl-NL" sz="1200" dirty="0"/>
              <a:t>de afdeling een 7,5</a:t>
            </a:r>
          </a:p>
          <a:p>
            <a:endParaRPr lang="nl-NL" dirty="0"/>
          </a:p>
        </p:txBody>
      </p:sp>
    </p:spTree>
    <p:extLst>
      <p:ext uri="{BB962C8B-B14F-4D97-AF65-F5344CB8AC3E}">
        <p14:creationId xmlns:p14="http://schemas.microsoft.com/office/powerpoint/2010/main" val="293950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Toekomst HISZ ( Droom )</a:t>
            </a:r>
            <a:endParaRPr lang="nl-NL" dirty="0"/>
          </a:p>
        </p:txBody>
      </p:sp>
      <p:sp>
        <p:nvSpPr>
          <p:cNvPr id="3" name="Tijdelijke aanduiding voor inhoud 2"/>
          <p:cNvSpPr>
            <a:spLocks noGrp="1"/>
          </p:cNvSpPr>
          <p:nvPr>
            <p:ph sz="half" idx="2"/>
          </p:nvPr>
        </p:nvSpPr>
        <p:spPr/>
        <p:txBody>
          <a:bodyPr/>
          <a:lstStyle/>
          <a:p>
            <a:r>
              <a:rPr lang="nl-NL" dirty="0" smtClean="0"/>
              <a:t>Doorgroeien naar 8 bewoners invasieve beademing </a:t>
            </a:r>
          </a:p>
          <a:p>
            <a:r>
              <a:rPr lang="nl-NL" dirty="0" smtClean="0"/>
              <a:t>Expertise centrum voor de regio </a:t>
            </a:r>
          </a:p>
          <a:p>
            <a:r>
              <a:rPr lang="nl-NL" dirty="0" smtClean="0"/>
              <a:t>Tijdelijke huisvesting voor training beademing zorg </a:t>
            </a:r>
          </a:p>
          <a:p>
            <a:r>
              <a:rPr lang="nl-NL" dirty="0" smtClean="0"/>
              <a:t>Samenwerking in de ketenzorg voor deze doelgroep</a:t>
            </a:r>
          </a:p>
          <a:p>
            <a:r>
              <a:rPr lang="nl-NL" dirty="0" smtClean="0"/>
              <a:t>Uitbreiding samenwerking met CTB</a:t>
            </a:r>
          </a:p>
          <a:p>
            <a:r>
              <a:rPr lang="nl-NL" dirty="0" smtClean="0"/>
              <a:t>Landelijk bekendheid </a:t>
            </a:r>
          </a:p>
          <a:p>
            <a:r>
              <a:rPr lang="nl-NL" dirty="0" smtClean="0"/>
              <a:t>Voldoende bekwame medewerkers i.v.m. groei </a:t>
            </a:r>
          </a:p>
          <a:p>
            <a:r>
              <a:rPr lang="nl-NL" dirty="0" smtClean="0"/>
              <a:t>FWG aangepast bij functie </a:t>
            </a:r>
          </a:p>
          <a:p>
            <a:r>
              <a:rPr lang="nl-NL" dirty="0" smtClean="0"/>
              <a:t>Nog meer bezoeken scholen opleiding VIG/VPK</a:t>
            </a:r>
          </a:p>
          <a:p>
            <a:endParaRPr lang="nl-NL" dirty="0"/>
          </a:p>
        </p:txBody>
      </p:sp>
    </p:spTree>
    <p:extLst>
      <p:ext uri="{BB962C8B-B14F-4D97-AF65-F5344CB8AC3E}">
        <p14:creationId xmlns:p14="http://schemas.microsoft.com/office/powerpoint/2010/main" val="317282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 </a:t>
            </a:r>
            <a:endParaRPr lang="nl-NL" dirty="0"/>
          </a:p>
        </p:txBody>
      </p:sp>
      <p:sp>
        <p:nvSpPr>
          <p:cNvPr id="3" name="Tijdelijke aanduiding voor inhoud 2"/>
          <p:cNvSpPr>
            <a:spLocks noGrp="1"/>
          </p:cNvSpPr>
          <p:nvPr>
            <p:ph sz="half" idx="2"/>
          </p:nvPr>
        </p:nvSpPr>
        <p:spPr/>
        <p:txBody>
          <a:bodyPr/>
          <a:lstStyle/>
          <a:p>
            <a:endParaRPr lang="nl-NL" dirty="0" smtClean="0"/>
          </a:p>
          <a:p>
            <a:endParaRPr lang="nl-NL" dirty="0"/>
          </a:p>
          <a:p>
            <a:pPr lvl="7"/>
            <a:r>
              <a:rPr lang="nl-NL" sz="9600" dirty="0" smtClean="0"/>
              <a:t>?</a:t>
            </a:r>
          </a:p>
          <a:p>
            <a:endParaRPr lang="nl-NL" dirty="0"/>
          </a:p>
          <a:p>
            <a:pPr lvl="7"/>
            <a:endParaRPr lang="nl-NL" dirty="0" smtClean="0"/>
          </a:p>
        </p:txBody>
      </p:sp>
    </p:spTree>
    <p:extLst>
      <p:ext uri="{BB962C8B-B14F-4D97-AF65-F5344CB8AC3E}">
        <p14:creationId xmlns:p14="http://schemas.microsoft.com/office/powerpoint/2010/main" val="22637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Workshops</a:t>
            </a:r>
            <a:endParaRPr lang="nl-NL" dirty="0"/>
          </a:p>
        </p:txBody>
      </p:sp>
      <p:sp>
        <p:nvSpPr>
          <p:cNvPr id="3" name="Tijdelijke aanduiding voor inhoud 2"/>
          <p:cNvSpPr>
            <a:spLocks noGrp="1"/>
          </p:cNvSpPr>
          <p:nvPr>
            <p:ph sz="half" idx="2"/>
          </p:nvPr>
        </p:nvSpPr>
        <p:spPr/>
        <p:txBody>
          <a:bodyPr/>
          <a:lstStyle/>
          <a:p>
            <a:pPr marL="0" indent="0">
              <a:buNone/>
            </a:pPr>
            <a:r>
              <a:rPr lang="nl-NL" dirty="0" smtClean="0"/>
              <a:t>Er zijn drie workshops, waarvan u er twee kunt kiezen om te volgen.</a:t>
            </a:r>
          </a:p>
          <a:p>
            <a:pPr marL="0" indent="0">
              <a:buNone/>
            </a:pPr>
            <a:endParaRPr lang="nl-NL" dirty="0"/>
          </a:p>
          <a:p>
            <a:pPr marL="0" indent="0">
              <a:buNone/>
            </a:pPr>
            <a:r>
              <a:rPr lang="nl-NL" dirty="0" smtClean="0"/>
              <a:t>Twee rondes: 	14:30 – 15:15 uur</a:t>
            </a:r>
          </a:p>
          <a:p>
            <a:pPr marL="0" indent="0">
              <a:buNone/>
            </a:pPr>
            <a:r>
              <a:rPr lang="nl-NL" dirty="0"/>
              <a:t>	</a:t>
            </a:r>
            <a:r>
              <a:rPr lang="nl-NL" dirty="0" smtClean="0"/>
              <a:t>	15:40 – 16:25 uur</a:t>
            </a:r>
          </a:p>
          <a:p>
            <a:endParaRPr lang="nl-NL" dirty="0"/>
          </a:p>
          <a:p>
            <a:r>
              <a:rPr lang="nl-NL" dirty="0" smtClean="0"/>
              <a:t>CTB </a:t>
            </a:r>
            <a:r>
              <a:rPr lang="nl-NL" dirty="0"/>
              <a:t>– oranje </a:t>
            </a:r>
            <a:r>
              <a:rPr lang="nl-NL" dirty="0" smtClean="0"/>
              <a:t>kaartje (beneden)</a:t>
            </a:r>
            <a:endParaRPr lang="nl-NL" dirty="0"/>
          </a:p>
          <a:p>
            <a:r>
              <a:rPr lang="nl-NL" dirty="0"/>
              <a:t>VSCA – groen </a:t>
            </a:r>
            <a:r>
              <a:rPr lang="nl-NL" dirty="0" smtClean="0"/>
              <a:t>kaartje (beneden)</a:t>
            </a:r>
            <a:endParaRPr lang="nl-NL" dirty="0"/>
          </a:p>
          <a:p>
            <a:r>
              <a:rPr lang="nl-NL" dirty="0"/>
              <a:t>Ervaringsdeskundigen – blauw </a:t>
            </a:r>
            <a:r>
              <a:rPr lang="nl-NL" dirty="0" smtClean="0"/>
              <a:t>kaartje (in deze zaal)</a:t>
            </a:r>
            <a:endParaRPr lang="nl-NL" dirty="0"/>
          </a:p>
          <a:p>
            <a:endParaRPr lang="nl-NL" dirty="0"/>
          </a:p>
        </p:txBody>
      </p:sp>
    </p:spTree>
    <p:extLst>
      <p:ext uri="{BB962C8B-B14F-4D97-AF65-F5344CB8AC3E}">
        <p14:creationId xmlns:p14="http://schemas.microsoft.com/office/powerpoint/2010/main" val="343692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3" y="2195455"/>
            <a:ext cx="4365039" cy="2932168"/>
          </a:xfrm>
          <a:prstGeom prst="rect">
            <a:avLst/>
          </a:prstGeom>
        </p:spPr>
      </p:pic>
      <p:sp>
        <p:nvSpPr>
          <p:cNvPr id="11" name="Titel 10"/>
          <p:cNvSpPr>
            <a:spLocks noGrp="1"/>
          </p:cNvSpPr>
          <p:nvPr>
            <p:ph type="title"/>
          </p:nvPr>
        </p:nvSpPr>
        <p:spPr/>
        <p:txBody>
          <a:bodyPr/>
          <a:lstStyle/>
          <a:p>
            <a:r>
              <a:rPr lang="nl-NL" dirty="0" smtClean="0"/>
              <a:t>25 jaar beademingszorg</a:t>
            </a:r>
            <a:endParaRPr lang="nl-NL" dirty="0"/>
          </a:p>
        </p:txBody>
      </p:sp>
      <p:sp>
        <p:nvSpPr>
          <p:cNvPr id="12" name="Tijdelijke aanduiding voor inhoud 11"/>
          <p:cNvSpPr>
            <a:spLocks noGrp="1"/>
          </p:cNvSpPr>
          <p:nvPr>
            <p:ph sz="half" idx="2"/>
          </p:nvPr>
        </p:nvSpPr>
        <p:spPr/>
        <p:txBody>
          <a:bodyPr/>
          <a:lstStyle/>
          <a:p>
            <a:r>
              <a:rPr lang="nl-NL" dirty="0" smtClean="0"/>
              <a:t>Welkom op ons feestje!</a:t>
            </a:r>
          </a:p>
          <a:p>
            <a:r>
              <a:rPr lang="nl-NL" dirty="0" smtClean="0"/>
              <a:t>Hoe zijn we hier gekomen?</a:t>
            </a:r>
          </a:p>
          <a:p>
            <a:r>
              <a:rPr lang="nl-NL" dirty="0" smtClean="0"/>
              <a:t>Wat doen we nu?</a:t>
            </a:r>
          </a:p>
          <a:p>
            <a:r>
              <a:rPr lang="nl-NL" dirty="0" smtClean="0"/>
              <a:t>Waar willen we naar toe?</a:t>
            </a:r>
          </a:p>
          <a:p>
            <a:endParaRPr lang="nl-NL" dirty="0" smtClean="0"/>
          </a:p>
          <a:p>
            <a:endParaRPr lang="nl-NL" dirty="0"/>
          </a:p>
        </p:txBody>
      </p:sp>
      <p:pic>
        <p:nvPicPr>
          <p:cNvPr id="7" name="Tijdelijke aanduiding voor inhoud 6"/>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716016" y="1347613"/>
            <a:ext cx="3034655" cy="3284483"/>
          </a:xfrm>
        </p:spPr>
      </p:pic>
    </p:spTree>
    <p:extLst>
      <p:ext uri="{BB962C8B-B14F-4D97-AF65-F5344CB8AC3E}">
        <p14:creationId xmlns:p14="http://schemas.microsoft.com/office/powerpoint/2010/main" val="288527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8612" b="8612"/>
          <a:stretch>
            <a:fillRect/>
          </a:stretch>
        </p:blipFill>
        <p:spPr>
          <a:xfrm>
            <a:off x="6634080" y="2099285"/>
            <a:ext cx="2664296" cy="1609624"/>
          </a:xfrm>
        </p:spPr>
      </p:pic>
      <p:pic>
        <p:nvPicPr>
          <p:cNvPr id="2" name="Tijdelijke aanduiding voor inhoud 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79512" y="1527175"/>
            <a:ext cx="3213230" cy="2409923"/>
          </a:xfrm>
        </p:spPr>
      </p:pic>
      <p:sp>
        <p:nvSpPr>
          <p:cNvPr id="3" name="Titel 2"/>
          <p:cNvSpPr>
            <a:spLocks noGrp="1"/>
          </p:cNvSpPr>
          <p:nvPr>
            <p:ph type="title"/>
          </p:nvPr>
        </p:nvSpPr>
        <p:spPr/>
        <p:txBody>
          <a:bodyPr/>
          <a:lstStyle/>
          <a:p>
            <a:r>
              <a:rPr lang="nl-NL" dirty="0" smtClean="0"/>
              <a:t>25 jaar beademingszorg</a:t>
            </a:r>
            <a:endParaRPr lang="nl-NL" dirty="0"/>
          </a:p>
        </p:txBody>
      </p:sp>
      <p:sp>
        <p:nvSpPr>
          <p:cNvPr id="8" name="Tijdelijke aanduiding voor inhoud 7"/>
          <p:cNvSpPr>
            <a:spLocks noGrp="1"/>
          </p:cNvSpPr>
          <p:nvPr>
            <p:ph sz="quarter" idx="4"/>
          </p:nvPr>
        </p:nvSpPr>
        <p:spPr>
          <a:xfrm>
            <a:off x="4645026" y="1203325"/>
            <a:ext cx="4041775" cy="2520554"/>
          </a:xfrm>
        </p:spPr>
        <p:txBody>
          <a:bodyPr/>
          <a:lstStyle/>
          <a:p>
            <a:endParaRPr lang="nl-NL" dirty="0"/>
          </a:p>
        </p:txBody>
      </p:sp>
      <p:sp>
        <p:nvSpPr>
          <p:cNvPr id="4" name="Tijdelijke aanduiding voor inhoud 3"/>
          <p:cNvSpPr>
            <a:spLocks noGrp="1"/>
          </p:cNvSpPr>
          <p:nvPr>
            <p:ph idx="4294967295"/>
          </p:nvPr>
        </p:nvSpPr>
        <p:spPr>
          <a:xfrm>
            <a:off x="4165600" y="1851025"/>
            <a:ext cx="4978400" cy="2160885"/>
          </a:xfrm>
        </p:spPr>
        <p:txBody>
          <a:bodyPr/>
          <a:lstStyle/>
          <a:p>
            <a:r>
              <a:rPr lang="nl-NL" dirty="0" smtClean="0"/>
              <a:t>Samenwerken: regionaal en landelijk</a:t>
            </a:r>
          </a:p>
          <a:p>
            <a:r>
              <a:rPr lang="nl-NL" dirty="0" smtClean="0"/>
              <a:t>Concentratie en spreiding van zorg</a:t>
            </a:r>
          </a:p>
          <a:p>
            <a:r>
              <a:rPr lang="nl-NL" dirty="0" smtClean="0"/>
              <a:t>Geen gebaande paden</a:t>
            </a:r>
          </a:p>
          <a:p>
            <a:r>
              <a:rPr lang="nl-NL" dirty="0" smtClean="0"/>
              <a:t>Speciaal voor het bijzondere</a:t>
            </a:r>
            <a:endParaRPr lang="nl-NL" dirty="0"/>
          </a:p>
        </p:txBody>
      </p:sp>
      <p:sp>
        <p:nvSpPr>
          <p:cNvPr id="5" name="Tijdelijke aanduiding voor tekst 4"/>
          <p:cNvSpPr>
            <a:spLocks noGrp="1"/>
          </p:cNvSpPr>
          <p:nvPr>
            <p:ph type="body" sz="quarter" idx="4294967295"/>
          </p:nvPr>
        </p:nvSpPr>
        <p:spPr>
          <a:xfrm>
            <a:off x="4165600" y="1203325"/>
            <a:ext cx="4978400" cy="647700"/>
          </a:xfrm>
        </p:spPr>
        <p:txBody>
          <a:bodyPr/>
          <a:lstStyle/>
          <a:p>
            <a:r>
              <a:rPr lang="nl-NL" dirty="0" smtClean="0"/>
              <a:t>HISZ</a:t>
            </a:r>
            <a:endParaRPr lang="nl-NL" dirty="0"/>
          </a:p>
        </p:txBody>
      </p:sp>
    </p:spTree>
    <p:extLst>
      <p:ext uri="{BB962C8B-B14F-4D97-AF65-F5344CB8AC3E}">
        <p14:creationId xmlns:p14="http://schemas.microsoft.com/office/powerpoint/2010/main" val="81958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575" y="3077545"/>
            <a:ext cx="3019425" cy="1514475"/>
          </a:xfrm>
          <a:prstGeom prst="rect">
            <a:avLst/>
          </a:prstGeom>
        </p:spPr>
      </p:pic>
      <p:pic>
        <p:nvPicPr>
          <p:cNvPr id="6" name="Tijdelijke aanduiding voor afbeelding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72" r="872"/>
          <a:stretch>
            <a:fillRect/>
          </a:stretch>
        </p:blipFill>
        <p:spPr/>
      </p:pic>
      <p:sp>
        <p:nvSpPr>
          <p:cNvPr id="3" name="Titel 2"/>
          <p:cNvSpPr>
            <a:spLocks noGrp="1"/>
          </p:cNvSpPr>
          <p:nvPr>
            <p:ph type="title"/>
          </p:nvPr>
        </p:nvSpPr>
        <p:spPr/>
        <p:txBody>
          <a:bodyPr/>
          <a:lstStyle/>
          <a:p>
            <a:r>
              <a:rPr lang="nl-NL" dirty="0" smtClean="0"/>
              <a:t>25 jaar beademingszorg</a:t>
            </a:r>
            <a:endParaRPr lang="nl-NL" dirty="0"/>
          </a:p>
        </p:txBody>
      </p:sp>
      <p:sp>
        <p:nvSpPr>
          <p:cNvPr id="4" name="Tijdelijke aanduiding voor inhoud 3"/>
          <p:cNvSpPr>
            <a:spLocks noGrp="1"/>
          </p:cNvSpPr>
          <p:nvPr>
            <p:ph idx="1"/>
          </p:nvPr>
        </p:nvSpPr>
        <p:spPr>
          <a:xfrm>
            <a:off x="3707880" y="1851649"/>
            <a:ext cx="4978920" cy="1800221"/>
          </a:xfrm>
        </p:spPr>
        <p:txBody>
          <a:bodyPr/>
          <a:lstStyle/>
          <a:p>
            <a:r>
              <a:rPr lang="nl-NL" dirty="0" smtClean="0"/>
              <a:t>Veel ervaring</a:t>
            </a:r>
          </a:p>
          <a:p>
            <a:r>
              <a:rPr lang="nl-NL" dirty="0" smtClean="0"/>
              <a:t>De wil om te blijven leren</a:t>
            </a:r>
          </a:p>
          <a:p>
            <a:r>
              <a:rPr lang="nl-NL" dirty="0" smtClean="0"/>
              <a:t>De wil om expert te willen zijn en blijven </a:t>
            </a:r>
          </a:p>
          <a:p>
            <a:r>
              <a:rPr lang="nl-NL" dirty="0" smtClean="0"/>
              <a:t>Regie bij de cliënt</a:t>
            </a:r>
          </a:p>
          <a:p>
            <a:r>
              <a:rPr lang="nl-NL" dirty="0" smtClean="0"/>
              <a:t>Delen van kennis en ervaring</a:t>
            </a:r>
          </a:p>
          <a:p>
            <a:r>
              <a:rPr lang="nl-NL" dirty="0" smtClean="0"/>
              <a:t>Samen met heel diverse stakeholders in de regio</a:t>
            </a:r>
            <a:endParaRPr lang="nl-NL" dirty="0"/>
          </a:p>
        </p:txBody>
      </p:sp>
      <p:sp>
        <p:nvSpPr>
          <p:cNvPr id="8" name="Tijdelijke aanduiding voor tekst 7"/>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61410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4899" b="4899"/>
          <a:stretch>
            <a:fillRect/>
          </a:stretch>
        </p:blipFill>
        <p:spPr>
          <a:xfrm>
            <a:off x="3131840" y="771550"/>
            <a:ext cx="5806480" cy="4169937"/>
          </a:xfrm>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6" y="0"/>
            <a:ext cx="3275856" cy="5143500"/>
          </a:xfrm>
          <a:prstGeom prst="rect">
            <a:avLst/>
          </a:prstGeom>
        </p:spPr>
      </p:pic>
    </p:spTree>
    <p:extLst>
      <p:ext uri="{BB962C8B-B14F-4D97-AF65-F5344CB8AC3E}">
        <p14:creationId xmlns:p14="http://schemas.microsoft.com/office/powerpoint/2010/main" val="404054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3558"/>
            <a:ext cx="9144000" cy="4299942"/>
          </a:xfrm>
          <a:prstGeom prst="rect">
            <a:avLst/>
          </a:prstGeom>
        </p:spPr>
      </p:pic>
      <p:sp>
        <p:nvSpPr>
          <p:cNvPr id="3" name="Titel 2"/>
          <p:cNvSpPr>
            <a:spLocks noGrp="1"/>
          </p:cNvSpPr>
          <p:nvPr>
            <p:ph type="title"/>
          </p:nvPr>
        </p:nvSpPr>
        <p:spPr>
          <a:xfrm>
            <a:off x="179390" y="227694"/>
            <a:ext cx="6923190" cy="471848"/>
          </a:xfrm>
        </p:spPr>
        <p:txBody>
          <a:bodyPr/>
          <a:lstStyle/>
          <a:p>
            <a:r>
              <a:rPr lang="nl-NL" dirty="0" smtClean="0"/>
              <a:t>Een leerzame, inspirerende en </a:t>
            </a:r>
            <a:br>
              <a:rPr lang="nl-NL" dirty="0" smtClean="0"/>
            </a:br>
            <a:r>
              <a:rPr lang="nl-NL" dirty="0" smtClean="0"/>
              <a:t>reflectieve middag</a:t>
            </a:r>
            <a:endParaRPr lang="nl-NL" dirty="0"/>
          </a:p>
        </p:txBody>
      </p:sp>
      <p:sp>
        <p:nvSpPr>
          <p:cNvPr id="4" name="Tijdelijke aanduiding voor afbeelding 3"/>
          <p:cNvSpPr>
            <a:spLocks noGrp="1"/>
          </p:cNvSpPr>
          <p:nvPr>
            <p:ph type="pic" sz="quarter" idx="13"/>
          </p:nvPr>
        </p:nvSpPr>
        <p:spPr>
          <a:xfrm>
            <a:off x="0" y="987425"/>
            <a:ext cx="9144000" cy="3644673"/>
          </a:xfrm>
        </p:spPr>
      </p:sp>
    </p:spTree>
    <p:extLst>
      <p:ext uri="{BB962C8B-B14F-4D97-AF65-F5344CB8AC3E}">
        <p14:creationId xmlns:p14="http://schemas.microsoft.com/office/powerpoint/2010/main" val="198366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52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CBD6E-4EDD-4B13-B16C-D162F814C036}"/>
              </a:ext>
            </a:extLst>
          </p:cNvPr>
          <p:cNvSpPr>
            <a:spLocks noGrp="1"/>
          </p:cNvSpPr>
          <p:nvPr>
            <p:ph type="ctrTitle"/>
          </p:nvPr>
        </p:nvSpPr>
        <p:spPr/>
        <p:txBody>
          <a:bodyPr/>
          <a:lstStyle/>
          <a:p>
            <a:r>
              <a:rPr lang="nl-NL" dirty="0" smtClean="0"/>
              <a:t>Symposium 25 jaar Beademing</a:t>
            </a:r>
            <a:endParaRPr lang="nl-NL" dirty="0"/>
          </a:p>
        </p:txBody>
      </p:sp>
      <p:sp>
        <p:nvSpPr>
          <p:cNvPr id="3" name="Ondertitel 2">
            <a:extLst>
              <a:ext uri="{FF2B5EF4-FFF2-40B4-BE49-F238E27FC236}">
                <a16:creationId xmlns:a16="http://schemas.microsoft.com/office/drawing/2014/main" id="{25446845-AAD7-4A18-AC96-53DE3E891598}"/>
              </a:ext>
            </a:extLst>
          </p:cNvPr>
          <p:cNvSpPr>
            <a:spLocks noGrp="1"/>
          </p:cNvSpPr>
          <p:nvPr>
            <p:ph type="subTitle" idx="1"/>
          </p:nvPr>
        </p:nvSpPr>
        <p:spPr>
          <a:xfrm>
            <a:off x="755576" y="3219822"/>
            <a:ext cx="5400000" cy="602119"/>
          </a:xfrm>
        </p:spPr>
        <p:txBody>
          <a:bodyPr/>
          <a:lstStyle/>
          <a:p>
            <a:r>
              <a:rPr lang="nl-NL" sz="1600" dirty="0" smtClean="0"/>
              <a:t>Paul </a:t>
            </a:r>
            <a:r>
              <a:rPr lang="nl-NL" sz="1600" dirty="0"/>
              <a:t>van Roosmalen</a:t>
            </a:r>
          </a:p>
          <a:p>
            <a:r>
              <a:rPr lang="nl-NL" sz="1600" dirty="0"/>
              <a:t>Specialist Ouderengeneeskunde</a:t>
            </a:r>
            <a:endParaRPr lang="nl-NL" sz="1600" dirty="0" smtClean="0"/>
          </a:p>
          <a:p>
            <a:r>
              <a:rPr lang="nl-NL" dirty="0" smtClean="0"/>
              <a:t>11 </a:t>
            </a:r>
            <a:r>
              <a:rPr lang="nl-NL" dirty="0" smtClean="0"/>
              <a:t>oktober</a:t>
            </a:r>
            <a:r>
              <a:rPr lang="nl-NL" dirty="0" smtClean="0"/>
              <a:t> </a:t>
            </a:r>
            <a:r>
              <a:rPr lang="nl-NL" dirty="0" smtClean="0"/>
              <a:t>2022</a:t>
            </a:r>
            <a:endParaRPr lang="nl-NL" sz="1600" dirty="0" smtClean="0"/>
          </a:p>
          <a:p>
            <a:endParaRPr lang="nl-NL" dirty="0"/>
          </a:p>
        </p:txBody>
      </p:sp>
    </p:spTree>
    <p:extLst>
      <p:ext uri="{BB962C8B-B14F-4D97-AF65-F5344CB8AC3E}">
        <p14:creationId xmlns:p14="http://schemas.microsoft.com/office/powerpoint/2010/main" val="415470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Dutch"/>
</p:tagLst>
</file>

<file path=ppt/theme/theme1.xml><?xml version="1.0" encoding="utf-8"?>
<a:theme xmlns:a="http://schemas.openxmlformats.org/drawingml/2006/main" name="Archipel PPT 16x9">
  <a:themeElements>
    <a:clrScheme name="Archipel">
      <a:dk1>
        <a:sysClr val="windowText" lastClr="000000"/>
      </a:dk1>
      <a:lt1>
        <a:sysClr val="window" lastClr="FFFFFF"/>
      </a:lt1>
      <a:dk2>
        <a:srgbClr val="521C78"/>
      </a:dk2>
      <a:lt2>
        <a:srgbClr val="FFFFFF"/>
      </a:lt2>
      <a:accent1>
        <a:srgbClr val="521C78"/>
      </a:accent1>
      <a:accent2>
        <a:srgbClr val="DE8703"/>
      </a:accent2>
      <a:accent3>
        <a:srgbClr val="BAD405"/>
      </a:accent3>
      <a:accent4>
        <a:srgbClr val="E3BA12"/>
      </a:accent4>
      <a:accent5>
        <a:srgbClr val="521C78"/>
      </a:accent5>
      <a:accent6>
        <a:srgbClr val="DE8703"/>
      </a:accent6>
      <a:hlink>
        <a:srgbClr val="FFFFFF"/>
      </a:hlink>
      <a:folHlink>
        <a:srgbClr val="FFFFFF"/>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600" dirty="0" err="1" smtClean="0"/>
        </a:defPPr>
      </a:lstStyle>
    </a:txDef>
  </a:objectDefaults>
  <a:extraClrSchemeLst/>
  <a:extLst>
    <a:ext uri="{05A4C25C-085E-4340-85A3-A5531E510DB2}">
      <thm15:themeFamily xmlns:thm15="http://schemas.microsoft.com/office/thememl/2012/main" name="Archipel PPT 16x9.potx" id="{AAE427A7-D47A-4B16-9FFE-D96B18232C92}" vid="{596DB95C-82D9-44D6-A43E-0F0989EBC27A}"/>
    </a:ext>
  </a:extLst>
</a:theme>
</file>

<file path=ppt/theme/theme2.xml><?xml version="1.0" encoding="utf-8"?>
<a:theme xmlns:a="http://schemas.openxmlformats.org/drawingml/2006/main" name="Kantoorthema">
  <a:themeElements>
    <a:clrScheme name="Archipel">
      <a:dk1>
        <a:sysClr val="windowText" lastClr="000000"/>
      </a:dk1>
      <a:lt1>
        <a:sysClr val="window" lastClr="FFFFFF"/>
      </a:lt1>
      <a:dk2>
        <a:srgbClr val="521C78"/>
      </a:dk2>
      <a:lt2>
        <a:srgbClr val="FFFFFF"/>
      </a:lt2>
      <a:accent1>
        <a:srgbClr val="521C78"/>
      </a:accent1>
      <a:accent2>
        <a:srgbClr val="DE8703"/>
      </a:accent2>
      <a:accent3>
        <a:srgbClr val="BAD405"/>
      </a:accent3>
      <a:accent4>
        <a:srgbClr val="E3BA12"/>
      </a:accent4>
      <a:accent5>
        <a:srgbClr val="521C78"/>
      </a:accent5>
      <a:accent6>
        <a:srgbClr val="DE8703"/>
      </a:accent6>
      <a:hlink>
        <a:srgbClr val="FFFFFF"/>
      </a:hlink>
      <a:folHlink>
        <a:srgbClr val="FFFFFF"/>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Archipel">
      <a:dk1>
        <a:sysClr val="windowText" lastClr="000000"/>
      </a:dk1>
      <a:lt1>
        <a:sysClr val="window" lastClr="FFFFFF"/>
      </a:lt1>
      <a:dk2>
        <a:srgbClr val="521C78"/>
      </a:dk2>
      <a:lt2>
        <a:srgbClr val="FFFFFF"/>
      </a:lt2>
      <a:accent1>
        <a:srgbClr val="521C78"/>
      </a:accent1>
      <a:accent2>
        <a:srgbClr val="DE8703"/>
      </a:accent2>
      <a:accent3>
        <a:srgbClr val="BAD405"/>
      </a:accent3>
      <a:accent4>
        <a:srgbClr val="E3BA12"/>
      </a:accent4>
      <a:accent5>
        <a:srgbClr val="521C78"/>
      </a:accent5>
      <a:accent6>
        <a:srgbClr val="DE8703"/>
      </a:accent6>
      <a:hlink>
        <a:srgbClr val="FFFFFF"/>
      </a:hlink>
      <a:folHlink>
        <a:srgbClr val="FFFFFF"/>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Archipel PPT 16x9</Template>
  <TotalTime>1112</TotalTime>
  <Words>965</Words>
  <Application>Microsoft Office PowerPoint</Application>
  <PresentationFormat>Diavoorstelling (16:9)</PresentationFormat>
  <Paragraphs>169</Paragraphs>
  <Slides>27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27</vt:i4>
      </vt:variant>
    </vt:vector>
  </HeadingPairs>
  <TitlesOfParts>
    <vt:vector size="30" baseType="lpstr">
      <vt:lpstr>Arial</vt:lpstr>
      <vt:lpstr>Calibri</vt:lpstr>
      <vt:lpstr>Archipel PPT 16x9</vt:lpstr>
      <vt:lpstr>25 jaar beademingszorg</vt:lpstr>
      <vt:lpstr>25 jaar beademingszorg</vt:lpstr>
      <vt:lpstr>25 jaar beademingszorg</vt:lpstr>
      <vt:lpstr>25 jaar beademingszorg</vt:lpstr>
      <vt:lpstr>25 jaar beademingszorg</vt:lpstr>
      <vt:lpstr>PowerPoint-presentatie</vt:lpstr>
      <vt:lpstr>Een leerzame, inspirerende en  reflectieve middag</vt:lpstr>
      <vt:lpstr>PowerPoint-presentatie</vt:lpstr>
      <vt:lpstr>Symposium 25 jaar Beademing</vt:lpstr>
      <vt:lpstr>25 jaar Beademing</vt:lpstr>
      <vt:lpstr>25 jaar Beademing</vt:lpstr>
      <vt:lpstr>25 jaar Beademing</vt:lpstr>
      <vt:lpstr>25 jaar Beademing</vt:lpstr>
      <vt:lpstr>25 jaar Beademing</vt:lpstr>
      <vt:lpstr>PowerPoint-presentatie</vt:lpstr>
      <vt:lpstr>PowerPoint-presentatie</vt:lpstr>
      <vt:lpstr>    Hoog Intensieve Somatische Zorg regio Zuidoost Brabant </vt:lpstr>
      <vt:lpstr>Agenda </vt:lpstr>
      <vt:lpstr>Filmpje </vt:lpstr>
      <vt:lpstr>Wat hebben we gedaan bij start HISZ</vt:lpstr>
      <vt:lpstr>Inzet CCE</vt:lpstr>
      <vt:lpstr>Stand van zaken expertise centrum</vt:lpstr>
      <vt:lpstr>Financiering 2022 en verder</vt:lpstr>
      <vt:lpstr>Evaluatie </vt:lpstr>
      <vt:lpstr>Toekomst HISZ ( Droom )</vt:lpstr>
      <vt:lpstr>Vragen </vt:lpstr>
      <vt:lpstr>Workshops</vt:lpstr>
    </vt:vector>
  </TitlesOfParts>
  <Company>Archipel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Arbeidsmarktcommunicatie bij Archipel</dc:title>
  <dc:creator>Saskia Peters</dc:creator>
  <cp:lastModifiedBy>Saskia van Nieuwland - Peters</cp:lastModifiedBy>
  <cp:revision>75</cp:revision>
  <dcterms:created xsi:type="dcterms:W3CDTF">2018-03-05T19:29:59Z</dcterms:created>
  <dcterms:modified xsi:type="dcterms:W3CDTF">2022-10-11T11:30:02Z</dcterms:modified>
</cp:coreProperties>
</file>